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90" r:id="rId3"/>
    <p:sldId id="291" r:id="rId4"/>
    <p:sldId id="292" r:id="rId5"/>
    <p:sldId id="293" r:id="rId6"/>
    <p:sldId id="294" r:id="rId7"/>
    <p:sldId id="321" r:id="rId8"/>
    <p:sldId id="295" r:id="rId9"/>
    <p:sldId id="298" r:id="rId10"/>
    <p:sldId id="303" r:id="rId11"/>
    <p:sldId id="297" r:id="rId12"/>
    <p:sldId id="299" r:id="rId13"/>
    <p:sldId id="296" r:id="rId14"/>
    <p:sldId id="300" r:id="rId15"/>
    <p:sldId id="301" r:id="rId16"/>
    <p:sldId id="324" r:id="rId17"/>
    <p:sldId id="328" r:id="rId18"/>
    <p:sldId id="325" r:id="rId19"/>
    <p:sldId id="327" r:id="rId20"/>
    <p:sldId id="319" r:id="rId21"/>
    <p:sldId id="316" r:id="rId22"/>
    <p:sldId id="322" r:id="rId23"/>
    <p:sldId id="302" r:id="rId24"/>
    <p:sldId id="320" r:id="rId25"/>
    <p:sldId id="304" r:id="rId26"/>
    <p:sldId id="330" r:id="rId27"/>
    <p:sldId id="331" r:id="rId28"/>
    <p:sldId id="323" r:id="rId29"/>
    <p:sldId id="307" r:id="rId30"/>
    <p:sldId id="329" r:id="rId31"/>
    <p:sldId id="308" r:id="rId32"/>
    <p:sldId id="309" r:id="rId33"/>
    <p:sldId id="333" r:id="rId34"/>
    <p:sldId id="334" r:id="rId35"/>
    <p:sldId id="3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F66D-A3B5-9F19-CC82-C49BA0BC27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7B1CCA-CCD2-71F4-E4DE-89AFBA930A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5037AD-E027-A421-C9AD-70AA6DE6FA0F}"/>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5" name="Footer Placeholder 4">
            <a:extLst>
              <a:ext uri="{FF2B5EF4-FFF2-40B4-BE49-F238E27FC236}">
                <a16:creationId xmlns:a16="http://schemas.microsoft.com/office/drawing/2014/main" id="{7A32198B-90C9-7C10-3BDC-373A46B69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4D158-C3C7-FA34-3FC3-695C64671825}"/>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415219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C76EC-62C6-D0D3-A77E-EC4E0E6445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538FAF-1FDA-A99D-C1E0-0D88E16391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A44095-620D-7F83-E721-09A0A240E986}"/>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5" name="Footer Placeholder 4">
            <a:extLst>
              <a:ext uri="{FF2B5EF4-FFF2-40B4-BE49-F238E27FC236}">
                <a16:creationId xmlns:a16="http://schemas.microsoft.com/office/drawing/2014/main" id="{677E5B19-967F-E4F2-EC9B-4FF889291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19565-030B-3622-A317-ACD3438AFCD0}"/>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2662783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E5E2F0-8CB2-BCA7-1F5E-D8A955192E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4E5F79-0CBB-0641-A0E0-0848CFB89A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CFEC3-A10C-95EF-88CF-BBA918BB1D3F}"/>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5" name="Footer Placeholder 4">
            <a:extLst>
              <a:ext uri="{FF2B5EF4-FFF2-40B4-BE49-F238E27FC236}">
                <a16:creationId xmlns:a16="http://schemas.microsoft.com/office/drawing/2014/main" id="{7CD2CE59-7AF7-A13F-14D2-E6CE5EEA5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CF5F6-AE48-A109-B081-78D8E53DFE4A}"/>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116434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770A-5BC9-295A-6008-A66DED1AB9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A1BF18-263F-4263-BC6A-59265F9103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7C6772-A0F4-2577-8EB6-C89FE618CB1C}"/>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5" name="Footer Placeholder 4">
            <a:extLst>
              <a:ext uri="{FF2B5EF4-FFF2-40B4-BE49-F238E27FC236}">
                <a16:creationId xmlns:a16="http://schemas.microsoft.com/office/drawing/2014/main" id="{B5E1BC3B-C7CB-88E1-F434-DE023F58F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BD2C0-82CA-5532-896B-3C1F4AB84784}"/>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3271577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BCE5-F7A3-4C92-6944-BB4DEC7E2D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35E2E0-E0A9-A5B2-F014-E82C710D1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F13AA-22AE-E201-2871-E1820DDCBA9D}"/>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5" name="Footer Placeholder 4">
            <a:extLst>
              <a:ext uri="{FF2B5EF4-FFF2-40B4-BE49-F238E27FC236}">
                <a16:creationId xmlns:a16="http://schemas.microsoft.com/office/drawing/2014/main" id="{4043F809-2968-757D-0014-1EF04C8B8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C7A0D-67C9-3421-E9BC-0DAD23A08583}"/>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26480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2989-6E8C-2D51-3F59-6183CB74F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91587-7E3A-1FD6-7098-2A7C00B81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506950-FFD5-1296-750B-C855219203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214B6C-0289-AA17-FB6F-BEB41B29E932}"/>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6" name="Footer Placeholder 5">
            <a:extLst>
              <a:ext uri="{FF2B5EF4-FFF2-40B4-BE49-F238E27FC236}">
                <a16:creationId xmlns:a16="http://schemas.microsoft.com/office/drawing/2014/main" id="{E446154B-4A51-BFEF-BA49-16CA2F3210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BE53F-4E67-373A-5D8D-B399F97AD5CD}"/>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253979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6F42-D079-D021-60AA-A7CE9BBAFC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F87619-5F70-1388-4731-945DDEB14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539E71-C4A4-88E4-8DC9-B1A1A8F2A0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D2490D-36E2-2ECA-5BD0-0315009D50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2191BF-B00C-6D4E-1EDB-B15BC1DEF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D6C784-8509-5501-2199-3D839DA31FBA}"/>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8" name="Footer Placeholder 7">
            <a:extLst>
              <a:ext uri="{FF2B5EF4-FFF2-40B4-BE49-F238E27FC236}">
                <a16:creationId xmlns:a16="http://schemas.microsoft.com/office/drawing/2014/main" id="{866E745D-44FB-60AD-B1E0-CEB7009C6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0DE721-BD8D-6D46-5E99-DD75F8FB4485}"/>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41792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C577-F66E-50FA-FF1F-644C27C70B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36B0A6-011D-C294-43DC-FC862E415BBF}"/>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4" name="Footer Placeholder 3">
            <a:extLst>
              <a:ext uri="{FF2B5EF4-FFF2-40B4-BE49-F238E27FC236}">
                <a16:creationId xmlns:a16="http://schemas.microsoft.com/office/drawing/2014/main" id="{6858A108-9467-9096-B627-1AEAAD5714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8E5F82-DD82-47F6-FBC6-A57E90086D9D}"/>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3739934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2B9E4-9011-7507-FDDD-1D1B50B4AA46}"/>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3" name="Footer Placeholder 2">
            <a:extLst>
              <a:ext uri="{FF2B5EF4-FFF2-40B4-BE49-F238E27FC236}">
                <a16:creationId xmlns:a16="http://schemas.microsoft.com/office/drawing/2014/main" id="{5845C1ED-90CA-D62E-756C-E0AEEBED0B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011845-6205-4A10-1CD6-E53A48A7DB2E}"/>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27708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7559-4551-C16C-A0EA-79347B59E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4C7CB1-2AA7-0F5F-E1B7-DB38B4B6FF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D10741-6884-2A07-D7C8-E54B0E1E6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035A0-B038-1C1D-E4CA-E388DDACD775}"/>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6" name="Footer Placeholder 5">
            <a:extLst>
              <a:ext uri="{FF2B5EF4-FFF2-40B4-BE49-F238E27FC236}">
                <a16:creationId xmlns:a16="http://schemas.microsoft.com/office/drawing/2014/main" id="{B2181E9F-721A-9561-053B-7D9852996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87D4AC-5A7A-7DB4-6C7D-CAAC2232B4B2}"/>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422591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BEEB4-9319-1CA7-7269-7860431F7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A73D8A-A550-5F1B-608D-42964D5A85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39EBBA-1F33-187C-1E57-2A73D8EA8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9A8A8-4C1C-F559-C92B-7DFC990A1BDD}"/>
              </a:ext>
            </a:extLst>
          </p:cNvPr>
          <p:cNvSpPr>
            <a:spLocks noGrp="1"/>
          </p:cNvSpPr>
          <p:nvPr>
            <p:ph type="dt" sz="half" idx="10"/>
          </p:nvPr>
        </p:nvSpPr>
        <p:spPr/>
        <p:txBody>
          <a:bodyPr/>
          <a:lstStyle/>
          <a:p>
            <a:fld id="{313DB6F8-D8AD-4AAD-96F1-3ACB2E10F305}" type="datetimeFigureOut">
              <a:rPr lang="en-US" smtClean="0"/>
              <a:t>9/30/2024</a:t>
            </a:fld>
            <a:endParaRPr lang="en-US"/>
          </a:p>
        </p:txBody>
      </p:sp>
      <p:sp>
        <p:nvSpPr>
          <p:cNvPr id="6" name="Footer Placeholder 5">
            <a:extLst>
              <a:ext uri="{FF2B5EF4-FFF2-40B4-BE49-F238E27FC236}">
                <a16:creationId xmlns:a16="http://schemas.microsoft.com/office/drawing/2014/main" id="{4DD3EC6E-521E-8457-FF5B-29026D87A5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1FD07-B912-501B-CF5A-9CAAF02BD708}"/>
              </a:ext>
            </a:extLst>
          </p:cNvPr>
          <p:cNvSpPr>
            <a:spLocks noGrp="1"/>
          </p:cNvSpPr>
          <p:nvPr>
            <p:ph type="sldNum" sz="quarter" idx="12"/>
          </p:nvPr>
        </p:nvSpPr>
        <p:spPr/>
        <p:txBody>
          <a:bodyPr/>
          <a:lstStyle/>
          <a:p>
            <a:fld id="{00F072AF-C97C-43A5-A49F-B0B12C0ED275}" type="slidenum">
              <a:rPr lang="en-US" smtClean="0"/>
              <a:t>‹#›</a:t>
            </a:fld>
            <a:endParaRPr lang="en-US"/>
          </a:p>
        </p:txBody>
      </p:sp>
    </p:spTree>
    <p:extLst>
      <p:ext uri="{BB962C8B-B14F-4D97-AF65-F5344CB8AC3E}">
        <p14:creationId xmlns:p14="http://schemas.microsoft.com/office/powerpoint/2010/main" val="2875128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1E0BE8-2772-8092-453B-23ECEAC2B8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7F8A9E-8B71-D848-9D9B-50464DB06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0B36DB-8FBE-AF75-75DA-2A0971455C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DB6F8-D8AD-4AAD-96F1-3ACB2E10F305}" type="datetimeFigureOut">
              <a:rPr lang="en-US" smtClean="0"/>
              <a:t>9/30/2024</a:t>
            </a:fld>
            <a:endParaRPr lang="en-US"/>
          </a:p>
        </p:txBody>
      </p:sp>
      <p:sp>
        <p:nvSpPr>
          <p:cNvPr id="5" name="Footer Placeholder 4">
            <a:extLst>
              <a:ext uri="{FF2B5EF4-FFF2-40B4-BE49-F238E27FC236}">
                <a16:creationId xmlns:a16="http://schemas.microsoft.com/office/drawing/2014/main" id="{6E6E7A0C-91DF-F366-1388-BB1FCFC052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600635-4F28-7CE4-0CD7-959C721397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F072AF-C97C-43A5-A49F-B0B12C0ED275}" type="slidenum">
              <a:rPr lang="en-US" smtClean="0"/>
              <a:t>‹#›</a:t>
            </a:fld>
            <a:endParaRPr lang="en-US"/>
          </a:p>
        </p:txBody>
      </p:sp>
    </p:spTree>
    <p:extLst>
      <p:ext uri="{BB962C8B-B14F-4D97-AF65-F5344CB8AC3E}">
        <p14:creationId xmlns:p14="http://schemas.microsoft.com/office/powerpoint/2010/main" val="4014503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1A4DC5-84BB-FC89-AE6D-C1A5B71CA044}"/>
              </a:ext>
            </a:extLst>
          </p:cNvPr>
          <p:cNvSpPr txBox="1"/>
          <p:nvPr/>
        </p:nvSpPr>
        <p:spPr>
          <a:xfrm>
            <a:off x="691243" y="797119"/>
            <a:ext cx="10613570" cy="4893647"/>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Characterizing Schedules based on Serializability</a:t>
            </a:r>
          </a:p>
          <a:p>
            <a:pPr algn="just"/>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If T1 and T2 are two transactions at the same time, no interleaving of operations are permitted then there are only two possible outcomes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1. Execute all the operations of transaction T1 (in sequence) followed by all the operations of transaction T2 (in sequence). </a:t>
            </a:r>
          </a:p>
          <a:p>
            <a:pPr algn="just"/>
            <a:r>
              <a:rPr lang="en-US" sz="2400" dirty="0">
                <a:latin typeface="Times New Roman" panose="02020603050405020304" pitchFamily="18" charset="0"/>
                <a:cs typeface="Times New Roman" panose="02020603050405020304" pitchFamily="18" charset="0"/>
              </a:rPr>
              <a:t>2. Execute all the operations of transaction T2 (in sequence) followed by all the operations of transaction T1 (in sequence).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 schedule S is </a:t>
            </a:r>
            <a:r>
              <a:rPr lang="en-US" sz="2400" b="1" dirty="0">
                <a:latin typeface="Times New Roman" panose="02020603050405020304" pitchFamily="18" charset="0"/>
                <a:cs typeface="Times New Roman" panose="02020603050405020304" pitchFamily="18" charset="0"/>
              </a:rPr>
              <a:t>serial</a:t>
            </a:r>
            <a:r>
              <a:rPr lang="en-US" sz="2400" dirty="0">
                <a:latin typeface="Times New Roman" panose="02020603050405020304" pitchFamily="18" charset="0"/>
                <a:cs typeface="Times New Roman" panose="02020603050405020304" pitchFamily="18" charset="0"/>
              </a:rPr>
              <a:t> if, for every transaction T participating in the schedule, all the operations of T are executed consecutively in the schedule. Otherwise, the schedule is called non serial schedule.</a:t>
            </a:r>
          </a:p>
        </p:txBody>
      </p:sp>
    </p:spTree>
    <p:extLst>
      <p:ext uri="{BB962C8B-B14F-4D97-AF65-F5344CB8AC3E}">
        <p14:creationId xmlns:p14="http://schemas.microsoft.com/office/powerpoint/2010/main" val="3106337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9CC56-4927-B563-122E-CEFD1CAE2BF3}"/>
              </a:ext>
            </a:extLst>
          </p:cNvPr>
          <p:cNvPicPr>
            <a:picLocks noChangeAspect="1"/>
          </p:cNvPicPr>
          <p:nvPr/>
        </p:nvPicPr>
        <p:blipFill>
          <a:blip r:embed="rId2"/>
          <a:stretch>
            <a:fillRect/>
          </a:stretch>
        </p:blipFill>
        <p:spPr>
          <a:xfrm>
            <a:off x="1000103" y="966029"/>
            <a:ext cx="8203754" cy="4574800"/>
          </a:xfrm>
          <a:prstGeom prst="rect">
            <a:avLst/>
          </a:prstGeom>
        </p:spPr>
      </p:pic>
    </p:spTree>
    <p:extLst>
      <p:ext uri="{BB962C8B-B14F-4D97-AF65-F5344CB8AC3E}">
        <p14:creationId xmlns:p14="http://schemas.microsoft.com/office/powerpoint/2010/main" val="124849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10AA7-2E35-927E-E6E4-18191CF9EDAB}"/>
              </a:ext>
            </a:extLst>
          </p:cNvPr>
          <p:cNvSpPr txBox="1"/>
          <p:nvPr/>
        </p:nvSpPr>
        <p:spPr>
          <a:xfrm>
            <a:off x="653141" y="1087892"/>
            <a:ext cx="10711543" cy="4524315"/>
          </a:xfrm>
          <a:prstGeom prst="rect">
            <a:avLst/>
          </a:prstGeom>
          <a:noFill/>
        </p:spPr>
        <p:txBody>
          <a:bodyPr wrap="square">
            <a:spAutoFit/>
          </a:bodyPr>
          <a:lstStyle/>
          <a:p>
            <a:pPr algn="just"/>
            <a:endParaRPr lang="en-US" sz="24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r>
              <a:rPr lang="en-US" sz="2400" b="0" i="0" u="none" strike="noStrike" baseline="0" dirty="0">
                <a:latin typeface="Times New Roman" panose="02020603050405020304" pitchFamily="18" charset="0"/>
                <a:cs typeface="Times New Roman" panose="02020603050405020304" pitchFamily="18" charset="0"/>
              </a:rPr>
              <a:t>Being serializable is not the same as being serial. Being serializable implies that the schedule is a correct schedule. </a:t>
            </a:r>
          </a:p>
          <a:p>
            <a:pPr algn="just"/>
            <a:endParaRPr lang="en-US" sz="2400" b="0" i="0" u="none" strike="noStrike" baseline="0" dirty="0">
              <a:latin typeface="Times New Roman" panose="02020603050405020304" pitchFamily="18" charset="0"/>
              <a:cs typeface="Times New Roman" panose="02020603050405020304" pitchFamily="18" charset="0"/>
            </a:endParaRPr>
          </a:p>
          <a:p>
            <a:pPr algn="just"/>
            <a:r>
              <a:rPr lang="en-US" sz="2400" b="0" i="0" u="none" strike="noStrike" baseline="0" dirty="0">
                <a:solidFill>
                  <a:srgbClr val="FF0000"/>
                </a:solidFill>
                <a:latin typeface="Times New Roman" panose="02020603050405020304" pitchFamily="18" charset="0"/>
                <a:cs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It will leave the database in a consistent state. </a:t>
            </a:r>
          </a:p>
          <a:p>
            <a:pPr algn="just"/>
            <a:r>
              <a:rPr lang="en-US" sz="2400" b="0" i="0" u="none" strike="noStrike" baseline="0" dirty="0">
                <a:solidFill>
                  <a:srgbClr val="FF0000"/>
                </a:solidFill>
                <a:latin typeface="Times New Roman" panose="02020603050405020304" pitchFamily="18" charset="0"/>
                <a:cs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The interleaving is appropriate and will result in a state as if the transactions were serially executed, yet will achieve efficiency due to concurrent execution.</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u="none" strike="noStrike" baseline="0" dirty="0">
                <a:solidFill>
                  <a:srgbClr val="000000"/>
                </a:solidFill>
                <a:latin typeface="Times New Roman" panose="02020603050405020304" pitchFamily="18" charset="0"/>
                <a:cs typeface="Times New Roman" panose="02020603050405020304" pitchFamily="18" charset="0"/>
              </a:rPr>
              <a:t>Serializability is hard to check.</a:t>
            </a:r>
          </a:p>
          <a:p>
            <a:pPr algn="just"/>
            <a:r>
              <a:rPr lang="en-US" sz="2400" b="0" i="0" u="none" strike="noStrike" baseline="0" dirty="0">
                <a:solidFill>
                  <a:srgbClr val="000000"/>
                </a:solidFill>
                <a:latin typeface="Times New Roman" panose="02020603050405020304" pitchFamily="18" charset="0"/>
                <a:cs typeface="Times New Roman" panose="02020603050405020304" pitchFamily="18" charset="0"/>
              </a:rPr>
              <a:t> </a:t>
            </a:r>
          </a:p>
          <a:p>
            <a:pPr algn="just"/>
            <a:r>
              <a:rPr lang="en-US" sz="2400" b="0" i="0" u="none" strike="noStrike" baseline="0" dirty="0">
                <a:solidFill>
                  <a:srgbClr val="FF0000"/>
                </a:solidFill>
                <a:latin typeface="Times New Roman" panose="02020603050405020304" pitchFamily="18" charset="0"/>
                <a:cs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Interleaving of operations occurs in an operating system through some scheduler </a:t>
            </a:r>
            <a:r>
              <a:rPr lang="en-US" sz="2400" b="0" i="0" u="none" strike="noStrike" baseline="0" dirty="0">
                <a:solidFill>
                  <a:srgbClr val="FF0000"/>
                </a:solidFill>
                <a:latin typeface="Times New Roman" panose="02020603050405020304" pitchFamily="18" charset="0"/>
                <a:cs typeface="Times New Roman" panose="02020603050405020304" pitchFamily="18" charset="0"/>
              </a:rPr>
              <a:t>–</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Difficult to determine beforehand how the operations in a schedule will be interleaved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84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137DD0-6CD0-2298-6B40-1D9E2C852289}"/>
              </a:ext>
            </a:extLst>
          </p:cNvPr>
          <p:cNvPicPr>
            <a:picLocks noChangeAspect="1"/>
          </p:cNvPicPr>
          <p:nvPr/>
        </p:nvPicPr>
        <p:blipFill>
          <a:blip r:embed="rId2"/>
          <a:stretch>
            <a:fillRect/>
          </a:stretch>
        </p:blipFill>
        <p:spPr>
          <a:xfrm>
            <a:off x="815147" y="944746"/>
            <a:ext cx="10409305" cy="4968507"/>
          </a:xfrm>
          <a:prstGeom prst="rect">
            <a:avLst/>
          </a:prstGeom>
        </p:spPr>
      </p:pic>
    </p:spTree>
    <p:extLst>
      <p:ext uri="{BB962C8B-B14F-4D97-AF65-F5344CB8AC3E}">
        <p14:creationId xmlns:p14="http://schemas.microsoft.com/office/powerpoint/2010/main" val="3416306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91FE6F-1CBB-E192-21CE-5DA6A097745D}"/>
              </a:ext>
            </a:extLst>
          </p:cNvPr>
          <p:cNvPicPr>
            <a:picLocks noChangeAspect="1"/>
          </p:cNvPicPr>
          <p:nvPr/>
        </p:nvPicPr>
        <p:blipFill>
          <a:blip r:embed="rId2"/>
          <a:stretch>
            <a:fillRect/>
          </a:stretch>
        </p:blipFill>
        <p:spPr>
          <a:xfrm>
            <a:off x="1344258" y="1196492"/>
            <a:ext cx="9171342" cy="4117746"/>
          </a:xfrm>
          <a:prstGeom prst="rect">
            <a:avLst/>
          </a:prstGeom>
        </p:spPr>
      </p:pic>
    </p:spTree>
    <p:extLst>
      <p:ext uri="{BB962C8B-B14F-4D97-AF65-F5344CB8AC3E}">
        <p14:creationId xmlns:p14="http://schemas.microsoft.com/office/powerpoint/2010/main" val="144961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8AF4BB-7C10-F638-E84B-9DF1E613335A}"/>
              </a:ext>
            </a:extLst>
          </p:cNvPr>
          <p:cNvPicPr>
            <a:picLocks noChangeAspect="1"/>
          </p:cNvPicPr>
          <p:nvPr/>
        </p:nvPicPr>
        <p:blipFill>
          <a:blip r:embed="rId2"/>
          <a:stretch>
            <a:fillRect/>
          </a:stretch>
        </p:blipFill>
        <p:spPr>
          <a:xfrm>
            <a:off x="553103" y="480580"/>
            <a:ext cx="6584683" cy="3600774"/>
          </a:xfrm>
          <a:prstGeom prst="rect">
            <a:avLst/>
          </a:prstGeom>
        </p:spPr>
      </p:pic>
      <p:pic>
        <p:nvPicPr>
          <p:cNvPr id="6" name="Picture 5">
            <a:extLst>
              <a:ext uri="{FF2B5EF4-FFF2-40B4-BE49-F238E27FC236}">
                <a16:creationId xmlns:a16="http://schemas.microsoft.com/office/drawing/2014/main" id="{61D4B382-2A59-3928-9308-3EE572621952}"/>
              </a:ext>
            </a:extLst>
          </p:cNvPr>
          <p:cNvPicPr>
            <a:picLocks noChangeAspect="1"/>
          </p:cNvPicPr>
          <p:nvPr/>
        </p:nvPicPr>
        <p:blipFill>
          <a:blip r:embed="rId3"/>
          <a:stretch>
            <a:fillRect/>
          </a:stretch>
        </p:blipFill>
        <p:spPr>
          <a:xfrm>
            <a:off x="7218046" y="2835030"/>
            <a:ext cx="4070439" cy="3600774"/>
          </a:xfrm>
          <a:prstGeom prst="rect">
            <a:avLst/>
          </a:prstGeom>
        </p:spPr>
      </p:pic>
    </p:spTree>
    <p:extLst>
      <p:ext uri="{BB962C8B-B14F-4D97-AF65-F5344CB8AC3E}">
        <p14:creationId xmlns:p14="http://schemas.microsoft.com/office/powerpoint/2010/main" val="380428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C4F34-AAB8-2DE6-D119-CB6AACEA8F25}"/>
              </a:ext>
            </a:extLst>
          </p:cNvPr>
          <p:cNvPicPr>
            <a:picLocks noChangeAspect="1"/>
          </p:cNvPicPr>
          <p:nvPr/>
        </p:nvPicPr>
        <p:blipFill>
          <a:blip r:embed="rId2"/>
          <a:stretch>
            <a:fillRect/>
          </a:stretch>
        </p:blipFill>
        <p:spPr>
          <a:xfrm>
            <a:off x="1468486" y="457984"/>
            <a:ext cx="8317771" cy="6308816"/>
          </a:xfrm>
          <a:prstGeom prst="rect">
            <a:avLst/>
          </a:prstGeom>
        </p:spPr>
      </p:pic>
    </p:spTree>
    <p:extLst>
      <p:ext uri="{BB962C8B-B14F-4D97-AF65-F5344CB8AC3E}">
        <p14:creationId xmlns:p14="http://schemas.microsoft.com/office/powerpoint/2010/main" val="164020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BC7E2-E265-8CA5-EE71-301F66BAC54F}"/>
              </a:ext>
            </a:extLst>
          </p:cNvPr>
          <p:cNvPicPr>
            <a:picLocks noChangeAspect="1"/>
          </p:cNvPicPr>
          <p:nvPr/>
        </p:nvPicPr>
        <p:blipFill>
          <a:blip r:embed="rId2"/>
          <a:stretch>
            <a:fillRect/>
          </a:stretch>
        </p:blipFill>
        <p:spPr>
          <a:xfrm>
            <a:off x="143744" y="212179"/>
            <a:ext cx="11357485" cy="5851163"/>
          </a:xfrm>
          <a:prstGeom prst="rect">
            <a:avLst/>
          </a:prstGeom>
        </p:spPr>
      </p:pic>
    </p:spTree>
    <p:extLst>
      <p:ext uri="{BB962C8B-B14F-4D97-AF65-F5344CB8AC3E}">
        <p14:creationId xmlns:p14="http://schemas.microsoft.com/office/powerpoint/2010/main" val="284925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C82D2C-3576-E363-E044-EFC6714635C5}"/>
              </a:ext>
            </a:extLst>
          </p:cNvPr>
          <p:cNvPicPr>
            <a:picLocks noChangeAspect="1"/>
          </p:cNvPicPr>
          <p:nvPr/>
        </p:nvPicPr>
        <p:blipFill>
          <a:blip r:embed="rId2"/>
          <a:stretch>
            <a:fillRect/>
          </a:stretch>
        </p:blipFill>
        <p:spPr>
          <a:xfrm>
            <a:off x="881743" y="1000732"/>
            <a:ext cx="9862457" cy="5857268"/>
          </a:xfrm>
          <a:prstGeom prst="rect">
            <a:avLst/>
          </a:prstGeom>
        </p:spPr>
      </p:pic>
    </p:spTree>
    <p:extLst>
      <p:ext uri="{BB962C8B-B14F-4D97-AF65-F5344CB8AC3E}">
        <p14:creationId xmlns:p14="http://schemas.microsoft.com/office/powerpoint/2010/main" val="3133548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BC7E2-E265-8CA5-EE71-301F66BAC54F}"/>
              </a:ext>
            </a:extLst>
          </p:cNvPr>
          <p:cNvPicPr>
            <a:picLocks noChangeAspect="1"/>
          </p:cNvPicPr>
          <p:nvPr/>
        </p:nvPicPr>
        <p:blipFill>
          <a:blip r:embed="rId2"/>
          <a:stretch>
            <a:fillRect/>
          </a:stretch>
        </p:blipFill>
        <p:spPr>
          <a:xfrm>
            <a:off x="143744" y="212180"/>
            <a:ext cx="6814561" cy="3510734"/>
          </a:xfrm>
          <a:prstGeom prst="rect">
            <a:avLst/>
          </a:prstGeom>
        </p:spPr>
      </p:pic>
      <p:pic>
        <p:nvPicPr>
          <p:cNvPr id="7" name="Picture 6">
            <a:extLst>
              <a:ext uri="{FF2B5EF4-FFF2-40B4-BE49-F238E27FC236}">
                <a16:creationId xmlns:a16="http://schemas.microsoft.com/office/drawing/2014/main" id="{C0C82D2C-3576-E363-E044-EFC6714635C5}"/>
              </a:ext>
            </a:extLst>
          </p:cNvPr>
          <p:cNvPicPr>
            <a:picLocks noChangeAspect="1"/>
          </p:cNvPicPr>
          <p:nvPr/>
        </p:nvPicPr>
        <p:blipFill>
          <a:blip r:embed="rId3"/>
          <a:stretch>
            <a:fillRect/>
          </a:stretch>
        </p:blipFill>
        <p:spPr>
          <a:xfrm>
            <a:off x="6716031" y="176847"/>
            <a:ext cx="5475969" cy="3252153"/>
          </a:xfrm>
          <a:prstGeom prst="rect">
            <a:avLst/>
          </a:prstGeom>
        </p:spPr>
      </p:pic>
      <p:pic>
        <p:nvPicPr>
          <p:cNvPr id="3" name="Picture 2">
            <a:extLst>
              <a:ext uri="{FF2B5EF4-FFF2-40B4-BE49-F238E27FC236}">
                <a16:creationId xmlns:a16="http://schemas.microsoft.com/office/drawing/2014/main" id="{8861E1F7-5473-2083-6D4D-DFF5B6AFCA1C}"/>
              </a:ext>
            </a:extLst>
          </p:cNvPr>
          <p:cNvPicPr>
            <a:picLocks noChangeAspect="1"/>
          </p:cNvPicPr>
          <p:nvPr/>
        </p:nvPicPr>
        <p:blipFill>
          <a:blip r:embed="rId4"/>
          <a:stretch>
            <a:fillRect/>
          </a:stretch>
        </p:blipFill>
        <p:spPr>
          <a:xfrm>
            <a:off x="1153886" y="3788227"/>
            <a:ext cx="2990333" cy="2162751"/>
          </a:xfrm>
          <a:prstGeom prst="rect">
            <a:avLst/>
          </a:prstGeom>
        </p:spPr>
      </p:pic>
      <p:pic>
        <p:nvPicPr>
          <p:cNvPr id="6" name="Picture 5">
            <a:extLst>
              <a:ext uri="{FF2B5EF4-FFF2-40B4-BE49-F238E27FC236}">
                <a16:creationId xmlns:a16="http://schemas.microsoft.com/office/drawing/2014/main" id="{A0FB2430-4C74-BF72-0F1F-431E71D4648B}"/>
              </a:ext>
            </a:extLst>
          </p:cNvPr>
          <p:cNvPicPr>
            <a:picLocks noChangeAspect="1"/>
          </p:cNvPicPr>
          <p:nvPr/>
        </p:nvPicPr>
        <p:blipFill>
          <a:blip r:embed="rId5"/>
          <a:stretch>
            <a:fillRect/>
          </a:stretch>
        </p:blipFill>
        <p:spPr>
          <a:xfrm>
            <a:off x="7760106" y="3788227"/>
            <a:ext cx="3071179" cy="2079781"/>
          </a:xfrm>
          <a:prstGeom prst="rect">
            <a:avLst/>
          </a:prstGeom>
        </p:spPr>
      </p:pic>
    </p:spTree>
    <p:extLst>
      <p:ext uri="{BB962C8B-B14F-4D97-AF65-F5344CB8AC3E}">
        <p14:creationId xmlns:p14="http://schemas.microsoft.com/office/powerpoint/2010/main" val="255449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BC7E2-E265-8CA5-EE71-301F66BAC54F}"/>
              </a:ext>
            </a:extLst>
          </p:cNvPr>
          <p:cNvPicPr>
            <a:picLocks noChangeAspect="1"/>
          </p:cNvPicPr>
          <p:nvPr/>
        </p:nvPicPr>
        <p:blipFill>
          <a:blip r:embed="rId2"/>
          <a:stretch>
            <a:fillRect/>
          </a:stretch>
        </p:blipFill>
        <p:spPr>
          <a:xfrm>
            <a:off x="143744" y="212180"/>
            <a:ext cx="6814561" cy="3510734"/>
          </a:xfrm>
          <a:prstGeom prst="rect">
            <a:avLst/>
          </a:prstGeom>
        </p:spPr>
      </p:pic>
      <p:pic>
        <p:nvPicPr>
          <p:cNvPr id="7" name="Picture 6">
            <a:extLst>
              <a:ext uri="{FF2B5EF4-FFF2-40B4-BE49-F238E27FC236}">
                <a16:creationId xmlns:a16="http://schemas.microsoft.com/office/drawing/2014/main" id="{C0C82D2C-3576-E363-E044-EFC6714635C5}"/>
              </a:ext>
            </a:extLst>
          </p:cNvPr>
          <p:cNvPicPr>
            <a:picLocks noChangeAspect="1"/>
          </p:cNvPicPr>
          <p:nvPr/>
        </p:nvPicPr>
        <p:blipFill>
          <a:blip r:embed="rId3"/>
          <a:stretch>
            <a:fillRect/>
          </a:stretch>
        </p:blipFill>
        <p:spPr>
          <a:xfrm>
            <a:off x="6716031" y="176847"/>
            <a:ext cx="5475969" cy="3252153"/>
          </a:xfrm>
          <a:prstGeom prst="rect">
            <a:avLst/>
          </a:prstGeom>
        </p:spPr>
      </p:pic>
      <p:pic>
        <p:nvPicPr>
          <p:cNvPr id="3" name="Picture 2">
            <a:extLst>
              <a:ext uri="{FF2B5EF4-FFF2-40B4-BE49-F238E27FC236}">
                <a16:creationId xmlns:a16="http://schemas.microsoft.com/office/drawing/2014/main" id="{8861E1F7-5473-2083-6D4D-DFF5B6AFCA1C}"/>
              </a:ext>
            </a:extLst>
          </p:cNvPr>
          <p:cNvPicPr>
            <a:picLocks noChangeAspect="1"/>
          </p:cNvPicPr>
          <p:nvPr/>
        </p:nvPicPr>
        <p:blipFill>
          <a:blip r:embed="rId4"/>
          <a:stretch>
            <a:fillRect/>
          </a:stretch>
        </p:blipFill>
        <p:spPr>
          <a:xfrm>
            <a:off x="1153886" y="3788227"/>
            <a:ext cx="2990333" cy="2162751"/>
          </a:xfrm>
          <a:prstGeom prst="rect">
            <a:avLst/>
          </a:prstGeom>
        </p:spPr>
      </p:pic>
      <p:pic>
        <p:nvPicPr>
          <p:cNvPr id="6" name="Picture 5">
            <a:extLst>
              <a:ext uri="{FF2B5EF4-FFF2-40B4-BE49-F238E27FC236}">
                <a16:creationId xmlns:a16="http://schemas.microsoft.com/office/drawing/2014/main" id="{A0FB2430-4C74-BF72-0F1F-431E71D4648B}"/>
              </a:ext>
            </a:extLst>
          </p:cNvPr>
          <p:cNvPicPr>
            <a:picLocks noChangeAspect="1"/>
          </p:cNvPicPr>
          <p:nvPr/>
        </p:nvPicPr>
        <p:blipFill>
          <a:blip r:embed="rId5"/>
          <a:stretch>
            <a:fillRect/>
          </a:stretch>
        </p:blipFill>
        <p:spPr>
          <a:xfrm>
            <a:off x="8380592" y="3521975"/>
            <a:ext cx="3071179" cy="2079781"/>
          </a:xfrm>
          <a:prstGeom prst="rect">
            <a:avLst/>
          </a:prstGeom>
        </p:spPr>
      </p:pic>
      <p:pic>
        <p:nvPicPr>
          <p:cNvPr id="4" name="Picture 3">
            <a:extLst>
              <a:ext uri="{FF2B5EF4-FFF2-40B4-BE49-F238E27FC236}">
                <a16:creationId xmlns:a16="http://schemas.microsoft.com/office/drawing/2014/main" id="{CAB99FD4-562E-2E82-209E-C6F59738196B}"/>
              </a:ext>
            </a:extLst>
          </p:cNvPr>
          <p:cNvPicPr>
            <a:picLocks noChangeAspect="1"/>
          </p:cNvPicPr>
          <p:nvPr/>
        </p:nvPicPr>
        <p:blipFill>
          <a:blip r:embed="rId6"/>
          <a:stretch>
            <a:fillRect/>
          </a:stretch>
        </p:blipFill>
        <p:spPr>
          <a:xfrm>
            <a:off x="4194993" y="4137448"/>
            <a:ext cx="3514339" cy="1464308"/>
          </a:xfrm>
          <a:prstGeom prst="rect">
            <a:avLst/>
          </a:prstGeom>
        </p:spPr>
      </p:pic>
      <p:pic>
        <p:nvPicPr>
          <p:cNvPr id="8" name="Picture 7">
            <a:extLst>
              <a:ext uri="{FF2B5EF4-FFF2-40B4-BE49-F238E27FC236}">
                <a16:creationId xmlns:a16="http://schemas.microsoft.com/office/drawing/2014/main" id="{D5098FFC-CF2A-99FA-A1EC-904D93E2CC1E}"/>
              </a:ext>
            </a:extLst>
          </p:cNvPr>
          <p:cNvPicPr>
            <a:picLocks noChangeAspect="1"/>
          </p:cNvPicPr>
          <p:nvPr/>
        </p:nvPicPr>
        <p:blipFill>
          <a:blip r:embed="rId7"/>
          <a:stretch>
            <a:fillRect/>
          </a:stretch>
        </p:blipFill>
        <p:spPr>
          <a:xfrm>
            <a:off x="8887688" y="5809959"/>
            <a:ext cx="2564083" cy="871194"/>
          </a:xfrm>
          <a:prstGeom prst="rect">
            <a:avLst/>
          </a:prstGeom>
        </p:spPr>
      </p:pic>
    </p:spTree>
    <p:extLst>
      <p:ext uri="{BB962C8B-B14F-4D97-AF65-F5344CB8AC3E}">
        <p14:creationId xmlns:p14="http://schemas.microsoft.com/office/powerpoint/2010/main" val="2432019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DB3E1-E7B9-E220-B57F-8C44902E341F}"/>
              </a:ext>
            </a:extLst>
          </p:cNvPr>
          <p:cNvPicPr>
            <a:picLocks noChangeAspect="1"/>
          </p:cNvPicPr>
          <p:nvPr/>
        </p:nvPicPr>
        <p:blipFill>
          <a:blip r:embed="rId2"/>
          <a:stretch>
            <a:fillRect/>
          </a:stretch>
        </p:blipFill>
        <p:spPr>
          <a:xfrm>
            <a:off x="1236256" y="615817"/>
            <a:ext cx="6998060" cy="5169166"/>
          </a:xfrm>
          <a:prstGeom prst="rect">
            <a:avLst/>
          </a:prstGeom>
        </p:spPr>
      </p:pic>
      <p:sp>
        <p:nvSpPr>
          <p:cNvPr id="5" name="TextBox 4">
            <a:extLst>
              <a:ext uri="{FF2B5EF4-FFF2-40B4-BE49-F238E27FC236}">
                <a16:creationId xmlns:a16="http://schemas.microsoft.com/office/drawing/2014/main" id="{70857C6C-93BF-0EFF-6452-0EF6264C370D}"/>
              </a:ext>
            </a:extLst>
          </p:cNvPr>
          <p:cNvSpPr txBox="1"/>
          <p:nvPr/>
        </p:nvSpPr>
        <p:spPr>
          <a:xfrm>
            <a:off x="8937171" y="1573963"/>
            <a:ext cx="2264229" cy="193899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Assume X=90, Y=90, N=3, M=2, then result of schedule S is X=89 and Y= 93</a:t>
            </a:r>
            <a:endParaRPr lang="en-US" sz="2400" dirty="0"/>
          </a:p>
        </p:txBody>
      </p:sp>
    </p:spTree>
    <p:extLst>
      <p:ext uri="{BB962C8B-B14F-4D97-AF65-F5344CB8AC3E}">
        <p14:creationId xmlns:p14="http://schemas.microsoft.com/office/powerpoint/2010/main" val="126526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CFB8C8-E6DE-EF8B-5456-931CF8645AAD}"/>
              </a:ext>
            </a:extLst>
          </p:cNvPr>
          <p:cNvPicPr>
            <a:picLocks noChangeAspect="1"/>
          </p:cNvPicPr>
          <p:nvPr/>
        </p:nvPicPr>
        <p:blipFill>
          <a:blip r:embed="rId2"/>
          <a:stretch>
            <a:fillRect/>
          </a:stretch>
        </p:blipFill>
        <p:spPr>
          <a:xfrm>
            <a:off x="1199612" y="885337"/>
            <a:ext cx="6051898" cy="2434806"/>
          </a:xfrm>
          <a:prstGeom prst="rect">
            <a:avLst/>
          </a:prstGeom>
        </p:spPr>
      </p:pic>
    </p:spTree>
    <p:extLst>
      <p:ext uri="{BB962C8B-B14F-4D97-AF65-F5344CB8AC3E}">
        <p14:creationId xmlns:p14="http://schemas.microsoft.com/office/powerpoint/2010/main" val="7841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7F24F5-2240-B462-0D32-FDF35C88FD36}"/>
              </a:ext>
            </a:extLst>
          </p:cNvPr>
          <p:cNvSpPr txBox="1"/>
          <p:nvPr/>
        </p:nvSpPr>
        <p:spPr>
          <a:xfrm>
            <a:off x="936172" y="680392"/>
            <a:ext cx="9394371" cy="2862322"/>
          </a:xfrm>
          <a:prstGeom prst="rect">
            <a:avLst/>
          </a:prstGeom>
          <a:noFill/>
        </p:spPr>
        <p:txBody>
          <a:bodyPr wrap="square">
            <a:spAutoFit/>
          </a:bodyPr>
          <a:lstStyle/>
          <a:p>
            <a:pPr algn="l" fontAlgn="base"/>
            <a:r>
              <a:rPr lang="en-US" b="1" i="0" dirty="0">
                <a:solidFill>
                  <a:srgbClr val="273239"/>
                </a:solidFill>
                <a:effectLst/>
                <a:latin typeface="Nunito" pitchFamily="2" charset="0"/>
              </a:rPr>
              <a:t>Consider the following schedules involving two transactions. Which one of the following statements is true? </a:t>
            </a:r>
          </a:p>
          <a:p>
            <a:pPr algn="l" fontAlgn="base"/>
            <a:endParaRPr lang="en-US" b="1" i="0" dirty="0">
              <a:solidFill>
                <a:srgbClr val="273239"/>
              </a:solidFill>
              <a:effectLst/>
              <a:latin typeface="Nunito" pitchFamily="2" charset="0"/>
            </a:endParaRPr>
          </a:p>
          <a:p>
            <a:pPr algn="l" fontAlgn="base"/>
            <a:r>
              <a:rPr lang="en-US" b="1" i="0" dirty="0">
                <a:solidFill>
                  <a:srgbClr val="273239"/>
                </a:solidFill>
                <a:effectLst/>
                <a:latin typeface="Nunito" pitchFamily="2" charset="0"/>
              </a:rPr>
              <a:t>S1: R</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(X) R</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(Y) R</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(X) R</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(Y) W</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(Y) W</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(X) </a:t>
            </a:r>
            <a:br>
              <a:rPr lang="en-US" b="1" i="0" dirty="0">
                <a:solidFill>
                  <a:srgbClr val="273239"/>
                </a:solidFill>
                <a:effectLst/>
                <a:latin typeface="Nunito" pitchFamily="2" charset="0"/>
              </a:rPr>
            </a:br>
            <a:r>
              <a:rPr lang="en-US" b="1" i="0" dirty="0">
                <a:solidFill>
                  <a:srgbClr val="273239"/>
                </a:solidFill>
                <a:effectLst/>
                <a:latin typeface="Nunito" pitchFamily="2" charset="0"/>
              </a:rPr>
              <a:t>S2: R</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(X) R</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(X) R</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(Y) W</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(Y) R</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(Y) W</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(X) </a:t>
            </a:r>
          </a:p>
          <a:p>
            <a:pPr algn="l" fontAlgn="base"/>
            <a:endParaRPr lang="en-US" b="1"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 Both S1 and S2 are conflict serializable</a:t>
            </a:r>
          </a:p>
          <a:p>
            <a:pPr algn="l" fontAlgn="base">
              <a:buFont typeface="Arial" panose="020B0604020202020204" pitchFamily="34" charset="0"/>
              <a:buChar char="•"/>
            </a:pPr>
            <a:r>
              <a:rPr lang="en-US" b="0" i="0" dirty="0">
                <a:solidFill>
                  <a:srgbClr val="273239"/>
                </a:solidFill>
                <a:effectLst/>
                <a:latin typeface="Nunito" pitchFamily="2" charset="0"/>
              </a:rPr>
              <a:t> Only S1 is conflict serializable</a:t>
            </a:r>
          </a:p>
          <a:p>
            <a:pPr algn="l" fontAlgn="base">
              <a:buFont typeface="Arial" panose="020B0604020202020204" pitchFamily="34" charset="0"/>
              <a:buChar char="•"/>
            </a:pPr>
            <a:r>
              <a:rPr lang="en-US" b="0" i="0" dirty="0">
                <a:solidFill>
                  <a:srgbClr val="273239"/>
                </a:solidFill>
                <a:effectLst/>
                <a:latin typeface="Nunito" pitchFamily="2" charset="0"/>
              </a:rPr>
              <a:t> Only S2 is conflict serializable</a:t>
            </a:r>
          </a:p>
          <a:p>
            <a:pPr algn="l" fontAlgn="base">
              <a:buFont typeface="Arial" panose="020B0604020202020204" pitchFamily="34" charset="0"/>
              <a:buChar char="•"/>
            </a:pPr>
            <a:r>
              <a:rPr lang="en-US" b="0" i="0" dirty="0">
                <a:solidFill>
                  <a:srgbClr val="273239"/>
                </a:solidFill>
                <a:effectLst/>
                <a:latin typeface="Nunito" pitchFamily="2" charset="0"/>
              </a:rPr>
              <a:t> None</a:t>
            </a:r>
          </a:p>
        </p:txBody>
      </p:sp>
    </p:spTree>
    <p:extLst>
      <p:ext uri="{BB962C8B-B14F-4D97-AF65-F5344CB8AC3E}">
        <p14:creationId xmlns:p14="http://schemas.microsoft.com/office/powerpoint/2010/main" val="816768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7F24F5-2240-B462-0D32-FDF35C88FD36}"/>
              </a:ext>
            </a:extLst>
          </p:cNvPr>
          <p:cNvSpPr txBox="1"/>
          <p:nvPr/>
        </p:nvSpPr>
        <p:spPr>
          <a:xfrm>
            <a:off x="936172" y="680392"/>
            <a:ext cx="9394371" cy="2862322"/>
          </a:xfrm>
          <a:prstGeom prst="rect">
            <a:avLst/>
          </a:prstGeom>
          <a:noFill/>
        </p:spPr>
        <p:txBody>
          <a:bodyPr wrap="square">
            <a:spAutoFit/>
          </a:bodyPr>
          <a:lstStyle/>
          <a:p>
            <a:pPr algn="l" fontAlgn="base"/>
            <a:r>
              <a:rPr lang="en-US" b="1" i="0" dirty="0">
                <a:solidFill>
                  <a:srgbClr val="273239"/>
                </a:solidFill>
                <a:effectLst/>
                <a:latin typeface="Nunito" pitchFamily="2" charset="0"/>
              </a:rPr>
              <a:t>Consider the following schedules involving two transactions. Which one of the following statements is true? </a:t>
            </a:r>
          </a:p>
          <a:p>
            <a:pPr algn="l" fontAlgn="base"/>
            <a:endParaRPr lang="en-US" b="1" dirty="0">
              <a:solidFill>
                <a:srgbClr val="273239"/>
              </a:solidFill>
              <a:latin typeface="Nunito" pitchFamily="2" charset="0"/>
            </a:endParaRPr>
          </a:p>
          <a:p>
            <a:pPr algn="l" fontAlgn="base"/>
            <a:r>
              <a:rPr lang="en-US" b="1" i="0" dirty="0">
                <a:solidFill>
                  <a:srgbClr val="273239"/>
                </a:solidFill>
                <a:effectLst/>
                <a:latin typeface="Nunito" pitchFamily="2" charset="0"/>
              </a:rPr>
              <a:t>S1: R</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(X) R</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(Y) R</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(X) R</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(Y) W</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(Y) W</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(X) </a:t>
            </a:r>
            <a:br>
              <a:rPr lang="en-US" b="1" i="0" dirty="0">
                <a:solidFill>
                  <a:srgbClr val="273239"/>
                </a:solidFill>
                <a:effectLst/>
                <a:latin typeface="Nunito" pitchFamily="2" charset="0"/>
              </a:rPr>
            </a:br>
            <a:r>
              <a:rPr lang="en-US" b="1" i="0" dirty="0">
                <a:solidFill>
                  <a:srgbClr val="273239"/>
                </a:solidFill>
                <a:effectLst/>
                <a:latin typeface="Nunito" pitchFamily="2" charset="0"/>
              </a:rPr>
              <a:t>S2: R</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(X) R</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(X) R</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(Y) W</a:t>
            </a:r>
            <a:r>
              <a:rPr lang="en-US" b="1" i="0" baseline="-25000" dirty="0">
                <a:solidFill>
                  <a:srgbClr val="273239"/>
                </a:solidFill>
                <a:effectLst/>
                <a:latin typeface="Nunito" pitchFamily="2" charset="0"/>
              </a:rPr>
              <a:t>2</a:t>
            </a:r>
            <a:r>
              <a:rPr lang="en-US" b="1" i="0" dirty="0">
                <a:solidFill>
                  <a:srgbClr val="273239"/>
                </a:solidFill>
                <a:effectLst/>
                <a:latin typeface="Nunito" pitchFamily="2" charset="0"/>
              </a:rPr>
              <a:t>(Y) R</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(Y) W</a:t>
            </a:r>
            <a:r>
              <a:rPr lang="en-US" b="1" i="0" baseline="-25000" dirty="0">
                <a:solidFill>
                  <a:srgbClr val="273239"/>
                </a:solidFill>
                <a:effectLst/>
                <a:latin typeface="Nunito" pitchFamily="2" charset="0"/>
              </a:rPr>
              <a:t>1</a:t>
            </a:r>
            <a:r>
              <a:rPr lang="en-US" b="1" i="0" dirty="0">
                <a:solidFill>
                  <a:srgbClr val="273239"/>
                </a:solidFill>
                <a:effectLst/>
                <a:latin typeface="Nunito" pitchFamily="2" charset="0"/>
              </a:rPr>
              <a:t>(X) </a:t>
            </a:r>
          </a:p>
          <a:p>
            <a:pPr algn="l" fontAlgn="base"/>
            <a:endParaRPr lang="en-US" b="1"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Both S1 and S2 are conflict serializable</a:t>
            </a:r>
          </a:p>
          <a:p>
            <a:pPr algn="l" fontAlgn="base">
              <a:buFont typeface="Arial" panose="020B0604020202020204" pitchFamily="34" charset="0"/>
              <a:buChar char="•"/>
            </a:pPr>
            <a:r>
              <a:rPr lang="en-US" b="0" i="0" dirty="0">
                <a:solidFill>
                  <a:srgbClr val="273239"/>
                </a:solidFill>
                <a:effectLst/>
                <a:latin typeface="Nunito" pitchFamily="2" charset="0"/>
              </a:rPr>
              <a:t>Only S1 is conflict serializable</a:t>
            </a:r>
          </a:p>
          <a:p>
            <a:pPr algn="l" fontAlgn="base">
              <a:buFont typeface="Arial" panose="020B0604020202020204" pitchFamily="34" charset="0"/>
              <a:buChar char="•"/>
            </a:pPr>
            <a:r>
              <a:rPr lang="en-US" b="0" i="0" dirty="0">
                <a:solidFill>
                  <a:srgbClr val="FF0000"/>
                </a:solidFill>
                <a:effectLst/>
                <a:latin typeface="Nunito" pitchFamily="2" charset="0"/>
              </a:rPr>
              <a:t>Only S2 is conflict serializable</a:t>
            </a:r>
          </a:p>
          <a:p>
            <a:pPr algn="l" fontAlgn="base">
              <a:buFont typeface="Arial" panose="020B0604020202020204" pitchFamily="34" charset="0"/>
              <a:buChar char="•"/>
            </a:pPr>
            <a:r>
              <a:rPr lang="en-US" b="0" i="0" dirty="0">
                <a:solidFill>
                  <a:srgbClr val="273239"/>
                </a:solidFill>
                <a:effectLst/>
                <a:latin typeface="Nunito" pitchFamily="2" charset="0"/>
              </a:rPr>
              <a:t>None</a:t>
            </a:r>
          </a:p>
        </p:txBody>
      </p:sp>
    </p:spTree>
    <p:extLst>
      <p:ext uri="{BB962C8B-B14F-4D97-AF65-F5344CB8AC3E}">
        <p14:creationId xmlns:p14="http://schemas.microsoft.com/office/powerpoint/2010/main" val="120087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3A998-1674-834E-6426-7D45E8AF1D1D}"/>
              </a:ext>
            </a:extLst>
          </p:cNvPr>
          <p:cNvPicPr>
            <a:picLocks noChangeAspect="1"/>
          </p:cNvPicPr>
          <p:nvPr/>
        </p:nvPicPr>
        <p:blipFill>
          <a:blip r:embed="rId2"/>
          <a:stretch>
            <a:fillRect/>
          </a:stretch>
        </p:blipFill>
        <p:spPr>
          <a:xfrm>
            <a:off x="261165" y="2238820"/>
            <a:ext cx="11329043" cy="1059551"/>
          </a:xfrm>
          <a:prstGeom prst="rect">
            <a:avLst/>
          </a:prstGeom>
        </p:spPr>
      </p:pic>
      <p:sp>
        <p:nvSpPr>
          <p:cNvPr id="2" name="TextBox 1">
            <a:extLst>
              <a:ext uri="{FF2B5EF4-FFF2-40B4-BE49-F238E27FC236}">
                <a16:creationId xmlns:a16="http://schemas.microsoft.com/office/drawing/2014/main" id="{6DB6BDD2-2C9F-195C-F1A8-1D3ED24A03EE}"/>
              </a:ext>
            </a:extLst>
          </p:cNvPr>
          <p:cNvSpPr txBox="1"/>
          <p:nvPr/>
        </p:nvSpPr>
        <p:spPr>
          <a:xfrm>
            <a:off x="6966856" y="529763"/>
            <a:ext cx="5388429" cy="369332"/>
          </a:xfrm>
          <a:prstGeom prst="rect">
            <a:avLst/>
          </a:prstGeom>
          <a:noFill/>
        </p:spPr>
        <p:txBody>
          <a:bodyPr wrap="square" rtlCol="0">
            <a:spAutoFit/>
          </a:bodyPr>
          <a:lstStyle/>
          <a:p>
            <a:r>
              <a:rPr lang="en-US" dirty="0"/>
              <a:t>Check whether its conflict serializable</a:t>
            </a:r>
          </a:p>
        </p:txBody>
      </p:sp>
    </p:spTree>
    <p:extLst>
      <p:ext uri="{BB962C8B-B14F-4D97-AF65-F5344CB8AC3E}">
        <p14:creationId xmlns:p14="http://schemas.microsoft.com/office/powerpoint/2010/main" val="2026233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26125B-9D80-329B-EDD2-EB659029BBCB}"/>
              </a:ext>
            </a:extLst>
          </p:cNvPr>
          <p:cNvPicPr>
            <a:picLocks noChangeAspect="1"/>
          </p:cNvPicPr>
          <p:nvPr/>
        </p:nvPicPr>
        <p:blipFill>
          <a:blip r:embed="rId2"/>
          <a:stretch>
            <a:fillRect/>
          </a:stretch>
        </p:blipFill>
        <p:spPr>
          <a:xfrm>
            <a:off x="0" y="213360"/>
            <a:ext cx="12192000" cy="6431280"/>
          </a:xfrm>
          <a:prstGeom prst="rect">
            <a:avLst/>
          </a:prstGeom>
        </p:spPr>
      </p:pic>
      <p:sp>
        <p:nvSpPr>
          <p:cNvPr id="2" name="TextBox 1">
            <a:extLst>
              <a:ext uri="{FF2B5EF4-FFF2-40B4-BE49-F238E27FC236}">
                <a16:creationId xmlns:a16="http://schemas.microsoft.com/office/drawing/2014/main" id="{E51D7E89-04A3-C90F-7ED6-4DF4AD85C478}"/>
              </a:ext>
            </a:extLst>
          </p:cNvPr>
          <p:cNvSpPr txBox="1"/>
          <p:nvPr/>
        </p:nvSpPr>
        <p:spPr>
          <a:xfrm>
            <a:off x="7173685" y="213359"/>
            <a:ext cx="3875316" cy="369332"/>
          </a:xfrm>
          <a:prstGeom prst="rect">
            <a:avLst/>
          </a:prstGeom>
          <a:noFill/>
        </p:spPr>
        <p:txBody>
          <a:bodyPr wrap="square" rtlCol="0">
            <a:spAutoFit/>
          </a:bodyPr>
          <a:lstStyle/>
          <a:p>
            <a:r>
              <a:rPr lang="en-US" dirty="0"/>
              <a:t>Check whether its conflict serializable</a:t>
            </a:r>
          </a:p>
        </p:txBody>
      </p:sp>
    </p:spTree>
    <p:extLst>
      <p:ext uri="{BB962C8B-B14F-4D97-AF65-F5344CB8AC3E}">
        <p14:creationId xmlns:p14="http://schemas.microsoft.com/office/powerpoint/2010/main" val="2677968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E34D4E-3603-C817-9EEE-ADD269247F06}"/>
              </a:ext>
            </a:extLst>
          </p:cNvPr>
          <p:cNvSpPr txBox="1"/>
          <p:nvPr/>
        </p:nvSpPr>
        <p:spPr>
          <a:xfrm>
            <a:off x="4191000" y="500743"/>
            <a:ext cx="44196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View Serializability</a:t>
            </a:r>
          </a:p>
        </p:txBody>
      </p:sp>
      <p:pic>
        <p:nvPicPr>
          <p:cNvPr id="3" name="Picture 2">
            <a:extLst>
              <a:ext uri="{FF2B5EF4-FFF2-40B4-BE49-F238E27FC236}">
                <a16:creationId xmlns:a16="http://schemas.microsoft.com/office/drawing/2014/main" id="{117857C2-36E9-E12F-8ACA-2C81F7EF4791}"/>
              </a:ext>
            </a:extLst>
          </p:cNvPr>
          <p:cNvPicPr>
            <a:picLocks noChangeAspect="1"/>
          </p:cNvPicPr>
          <p:nvPr/>
        </p:nvPicPr>
        <p:blipFill>
          <a:blip r:embed="rId2"/>
          <a:stretch>
            <a:fillRect/>
          </a:stretch>
        </p:blipFill>
        <p:spPr>
          <a:xfrm>
            <a:off x="1148174" y="2693536"/>
            <a:ext cx="5775140" cy="2237691"/>
          </a:xfrm>
          <a:prstGeom prst="rect">
            <a:avLst/>
          </a:prstGeom>
        </p:spPr>
      </p:pic>
      <p:pic>
        <p:nvPicPr>
          <p:cNvPr id="5" name="Picture 4">
            <a:extLst>
              <a:ext uri="{FF2B5EF4-FFF2-40B4-BE49-F238E27FC236}">
                <a16:creationId xmlns:a16="http://schemas.microsoft.com/office/drawing/2014/main" id="{7E4E664B-AEF7-401D-5D54-E1D34A4F4C2D}"/>
              </a:ext>
            </a:extLst>
          </p:cNvPr>
          <p:cNvPicPr>
            <a:picLocks noChangeAspect="1"/>
          </p:cNvPicPr>
          <p:nvPr/>
        </p:nvPicPr>
        <p:blipFill>
          <a:blip r:embed="rId3"/>
          <a:stretch>
            <a:fillRect/>
          </a:stretch>
        </p:blipFill>
        <p:spPr>
          <a:xfrm>
            <a:off x="633542" y="2112698"/>
            <a:ext cx="10924916" cy="2818529"/>
          </a:xfrm>
          <a:prstGeom prst="rect">
            <a:avLst/>
          </a:prstGeom>
        </p:spPr>
      </p:pic>
    </p:spTree>
    <p:extLst>
      <p:ext uri="{BB962C8B-B14F-4D97-AF65-F5344CB8AC3E}">
        <p14:creationId xmlns:p14="http://schemas.microsoft.com/office/powerpoint/2010/main" val="917519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8959EF-3FB8-92FE-056C-50E5E0BA2506}"/>
              </a:ext>
            </a:extLst>
          </p:cNvPr>
          <p:cNvPicPr>
            <a:picLocks noChangeAspect="1"/>
          </p:cNvPicPr>
          <p:nvPr/>
        </p:nvPicPr>
        <p:blipFill>
          <a:blip r:embed="rId2"/>
          <a:stretch>
            <a:fillRect/>
          </a:stretch>
        </p:blipFill>
        <p:spPr>
          <a:xfrm>
            <a:off x="1971161" y="750577"/>
            <a:ext cx="3036268" cy="4193332"/>
          </a:xfrm>
          <a:prstGeom prst="rect">
            <a:avLst/>
          </a:prstGeom>
        </p:spPr>
      </p:pic>
      <p:pic>
        <p:nvPicPr>
          <p:cNvPr id="9" name="Picture 8">
            <a:extLst>
              <a:ext uri="{FF2B5EF4-FFF2-40B4-BE49-F238E27FC236}">
                <a16:creationId xmlns:a16="http://schemas.microsoft.com/office/drawing/2014/main" id="{CCD57907-8DEF-1E83-236D-5C8D36500308}"/>
              </a:ext>
            </a:extLst>
          </p:cNvPr>
          <p:cNvPicPr>
            <a:picLocks noChangeAspect="1"/>
          </p:cNvPicPr>
          <p:nvPr/>
        </p:nvPicPr>
        <p:blipFill>
          <a:blip r:embed="rId3"/>
          <a:stretch>
            <a:fillRect/>
          </a:stretch>
        </p:blipFill>
        <p:spPr>
          <a:xfrm>
            <a:off x="6019800" y="750577"/>
            <a:ext cx="3036268" cy="4159606"/>
          </a:xfrm>
          <a:prstGeom prst="rect">
            <a:avLst/>
          </a:prstGeom>
        </p:spPr>
      </p:pic>
      <p:sp>
        <p:nvSpPr>
          <p:cNvPr id="10" name="TextBox 9">
            <a:extLst>
              <a:ext uri="{FF2B5EF4-FFF2-40B4-BE49-F238E27FC236}">
                <a16:creationId xmlns:a16="http://schemas.microsoft.com/office/drawing/2014/main" id="{5A025441-3CE6-BFD4-D116-B8464ABD7706}"/>
              </a:ext>
            </a:extLst>
          </p:cNvPr>
          <p:cNvSpPr txBox="1"/>
          <p:nvPr/>
        </p:nvSpPr>
        <p:spPr>
          <a:xfrm>
            <a:off x="3341914" y="5432363"/>
            <a:ext cx="6096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View equivalent schedules</a:t>
            </a:r>
          </a:p>
        </p:txBody>
      </p:sp>
    </p:spTree>
    <p:extLst>
      <p:ext uri="{BB962C8B-B14F-4D97-AF65-F5344CB8AC3E}">
        <p14:creationId xmlns:p14="http://schemas.microsoft.com/office/powerpoint/2010/main" val="3881366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2288D-B8D4-91CD-B59A-F7A81E5480B1}"/>
              </a:ext>
            </a:extLst>
          </p:cNvPr>
          <p:cNvPicPr>
            <a:picLocks noChangeAspect="1"/>
          </p:cNvPicPr>
          <p:nvPr/>
        </p:nvPicPr>
        <p:blipFill>
          <a:blip r:embed="rId2"/>
          <a:stretch>
            <a:fillRect/>
          </a:stretch>
        </p:blipFill>
        <p:spPr>
          <a:xfrm>
            <a:off x="5638801" y="575040"/>
            <a:ext cx="3036268" cy="4159606"/>
          </a:xfrm>
          <a:prstGeom prst="rect">
            <a:avLst/>
          </a:prstGeom>
        </p:spPr>
      </p:pic>
      <p:sp>
        <p:nvSpPr>
          <p:cNvPr id="5" name="TextBox 4">
            <a:extLst>
              <a:ext uri="{FF2B5EF4-FFF2-40B4-BE49-F238E27FC236}">
                <a16:creationId xmlns:a16="http://schemas.microsoft.com/office/drawing/2014/main" id="{924117DC-86A5-2BA2-0419-B8A8D1124D9C}"/>
              </a:ext>
            </a:extLst>
          </p:cNvPr>
          <p:cNvSpPr txBox="1"/>
          <p:nvPr/>
        </p:nvSpPr>
        <p:spPr>
          <a:xfrm>
            <a:off x="5704115" y="5301735"/>
            <a:ext cx="6096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Not view equivalent schedules</a:t>
            </a:r>
          </a:p>
        </p:txBody>
      </p:sp>
      <p:pic>
        <p:nvPicPr>
          <p:cNvPr id="6" name="Picture 5">
            <a:extLst>
              <a:ext uri="{FF2B5EF4-FFF2-40B4-BE49-F238E27FC236}">
                <a16:creationId xmlns:a16="http://schemas.microsoft.com/office/drawing/2014/main" id="{A3A31F27-684D-811F-B176-6799AC9399B3}"/>
              </a:ext>
            </a:extLst>
          </p:cNvPr>
          <p:cNvPicPr>
            <a:picLocks noChangeAspect="1"/>
          </p:cNvPicPr>
          <p:nvPr/>
        </p:nvPicPr>
        <p:blipFill>
          <a:blip r:embed="rId3"/>
          <a:stretch>
            <a:fillRect/>
          </a:stretch>
        </p:blipFill>
        <p:spPr>
          <a:xfrm>
            <a:off x="1178746" y="575040"/>
            <a:ext cx="3346622" cy="5359675"/>
          </a:xfrm>
          <a:prstGeom prst="rect">
            <a:avLst/>
          </a:prstGeom>
        </p:spPr>
      </p:pic>
    </p:spTree>
    <p:extLst>
      <p:ext uri="{BB962C8B-B14F-4D97-AF65-F5344CB8AC3E}">
        <p14:creationId xmlns:p14="http://schemas.microsoft.com/office/powerpoint/2010/main" val="3853142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77AE1-066B-62B3-0F76-739369D4F2EB}"/>
              </a:ext>
            </a:extLst>
          </p:cNvPr>
          <p:cNvPicPr>
            <a:picLocks noChangeAspect="1"/>
          </p:cNvPicPr>
          <p:nvPr/>
        </p:nvPicPr>
        <p:blipFill>
          <a:blip r:embed="rId2"/>
          <a:stretch>
            <a:fillRect/>
          </a:stretch>
        </p:blipFill>
        <p:spPr>
          <a:xfrm>
            <a:off x="1048972" y="811364"/>
            <a:ext cx="9752492" cy="5295522"/>
          </a:xfrm>
          <a:prstGeom prst="rect">
            <a:avLst/>
          </a:prstGeom>
        </p:spPr>
      </p:pic>
    </p:spTree>
    <p:extLst>
      <p:ext uri="{BB962C8B-B14F-4D97-AF65-F5344CB8AC3E}">
        <p14:creationId xmlns:p14="http://schemas.microsoft.com/office/powerpoint/2010/main" val="2169559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E16D3-D921-7D5A-984A-F8B2C44B8C98}"/>
              </a:ext>
            </a:extLst>
          </p:cNvPr>
          <p:cNvPicPr>
            <a:picLocks noChangeAspect="1"/>
          </p:cNvPicPr>
          <p:nvPr/>
        </p:nvPicPr>
        <p:blipFill>
          <a:blip r:embed="rId2"/>
          <a:stretch>
            <a:fillRect/>
          </a:stretch>
        </p:blipFill>
        <p:spPr>
          <a:xfrm>
            <a:off x="829493" y="709829"/>
            <a:ext cx="5772602" cy="650885"/>
          </a:xfrm>
          <a:prstGeom prst="rect">
            <a:avLst/>
          </a:prstGeom>
        </p:spPr>
      </p:pic>
    </p:spTree>
    <p:extLst>
      <p:ext uri="{BB962C8B-B14F-4D97-AF65-F5344CB8AC3E}">
        <p14:creationId xmlns:p14="http://schemas.microsoft.com/office/powerpoint/2010/main" val="421648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2020C-FCCB-6670-0ED6-90B482AB887A}"/>
              </a:ext>
            </a:extLst>
          </p:cNvPr>
          <p:cNvPicPr>
            <a:picLocks noChangeAspect="1"/>
          </p:cNvPicPr>
          <p:nvPr/>
        </p:nvPicPr>
        <p:blipFill>
          <a:blip r:embed="rId2"/>
          <a:stretch>
            <a:fillRect/>
          </a:stretch>
        </p:blipFill>
        <p:spPr>
          <a:xfrm>
            <a:off x="857989" y="664029"/>
            <a:ext cx="6318082" cy="5177656"/>
          </a:xfrm>
          <a:prstGeom prst="rect">
            <a:avLst/>
          </a:prstGeom>
        </p:spPr>
      </p:pic>
      <p:sp>
        <p:nvSpPr>
          <p:cNvPr id="5" name="TextBox 4">
            <a:extLst>
              <a:ext uri="{FF2B5EF4-FFF2-40B4-BE49-F238E27FC236}">
                <a16:creationId xmlns:a16="http://schemas.microsoft.com/office/drawing/2014/main" id="{D9FA7BB7-E5F3-08E0-7C5E-1350BD748882}"/>
              </a:ext>
            </a:extLst>
          </p:cNvPr>
          <p:cNvSpPr txBox="1"/>
          <p:nvPr/>
        </p:nvSpPr>
        <p:spPr>
          <a:xfrm>
            <a:off x="7926782" y="533791"/>
            <a:ext cx="2817417" cy="121880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What is the result if we start with T2 Serial schedule</a:t>
            </a:r>
            <a:endParaRPr lang="en-US" sz="2400" dirty="0"/>
          </a:p>
        </p:txBody>
      </p:sp>
      <p:sp>
        <p:nvSpPr>
          <p:cNvPr id="7" name="TextBox 6">
            <a:extLst>
              <a:ext uri="{FF2B5EF4-FFF2-40B4-BE49-F238E27FC236}">
                <a16:creationId xmlns:a16="http://schemas.microsoft.com/office/drawing/2014/main" id="{2C218668-ED4A-C696-5ECC-C08642616C5A}"/>
              </a:ext>
            </a:extLst>
          </p:cNvPr>
          <p:cNvSpPr txBox="1"/>
          <p:nvPr/>
        </p:nvSpPr>
        <p:spPr>
          <a:xfrm>
            <a:off x="7848600" y="2461735"/>
            <a:ext cx="3995057" cy="3785652"/>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Schedule A and Schedule B are called serial because the operations of Each transaction are executed consecutively ,with out any interleaved operations from the other transaction. In a serial schedule, entire transactions are performed in serial order T1 and then T2. </a:t>
            </a:r>
          </a:p>
        </p:txBody>
      </p:sp>
    </p:spTree>
    <p:extLst>
      <p:ext uri="{BB962C8B-B14F-4D97-AF65-F5344CB8AC3E}">
        <p14:creationId xmlns:p14="http://schemas.microsoft.com/office/powerpoint/2010/main" val="3456537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685A12-EBA2-A121-D857-EDA4D0559A3D}"/>
              </a:ext>
            </a:extLst>
          </p:cNvPr>
          <p:cNvPicPr>
            <a:picLocks noChangeAspect="1"/>
          </p:cNvPicPr>
          <p:nvPr/>
        </p:nvPicPr>
        <p:blipFill>
          <a:blip r:embed="rId2"/>
          <a:stretch>
            <a:fillRect/>
          </a:stretch>
        </p:blipFill>
        <p:spPr>
          <a:xfrm>
            <a:off x="-1" y="810267"/>
            <a:ext cx="12192001" cy="5394590"/>
          </a:xfrm>
          <a:prstGeom prst="rect">
            <a:avLst/>
          </a:prstGeom>
        </p:spPr>
      </p:pic>
    </p:spTree>
    <p:extLst>
      <p:ext uri="{BB962C8B-B14F-4D97-AF65-F5344CB8AC3E}">
        <p14:creationId xmlns:p14="http://schemas.microsoft.com/office/powerpoint/2010/main" val="1250341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B0B643-3C39-C0B5-6B55-12607520F1C9}"/>
              </a:ext>
            </a:extLst>
          </p:cNvPr>
          <p:cNvPicPr>
            <a:picLocks noChangeAspect="1"/>
          </p:cNvPicPr>
          <p:nvPr/>
        </p:nvPicPr>
        <p:blipFill>
          <a:blip r:embed="rId2"/>
          <a:stretch>
            <a:fillRect/>
          </a:stretch>
        </p:blipFill>
        <p:spPr>
          <a:xfrm>
            <a:off x="0" y="578450"/>
            <a:ext cx="12192000" cy="5701099"/>
          </a:xfrm>
          <a:prstGeom prst="rect">
            <a:avLst/>
          </a:prstGeom>
        </p:spPr>
      </p:pic>
    </p:spTree>
    <p:extLst>
      <p:ext uri="{BB962C8B-B14F-4D97-AF65-F5344CB8AC3E}">
        <p14:creationId xmlns:p14="http://schemas.microsoft.com/office/powerpoint/2010/main" val="291860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500A38-2A1A-8943-E597-E28160E1581D}"/>
              </a:ext>
            </a:extLst>
          </p:cNvPr>
          <p:cNvSpPr txBox="1"/>
          <p:nvPr/>
        </p:nvSpPr>
        <p:spPr>
          <a:xfrm>
            <a:off x="849084" y="794659"/>
            <a:ext cx="5736772" cy="461665"/>
          </a:xfrm>
          <a:prstGeom prst="rect">
            <a:avLst/>
          </a:prstGeom>
          <a:noFill/>
        </p:spPr>
        <p:txBody>
          <a:bodyPr wrap="square" rtlCol="0">
            <a:spAutoFit/>
          </a:bodyPr>
          <a:lstStyle/>
          <a:p>
            <a:r>
              <a:rPr lang="en-US" sz="2400" dirty="0"/>
              <a:t>S2 : r1(X),w2(X),r3(X),w1(X),w3(X)</a:t>
            </a:r>
          </a:p>
        </p:txBody>
      </p:sp>
    </p:spTree>
    <p:extLst>
      <p:ext uri="{BB962C8B-B14F-4D97-AF65-F5344CB8AC3E}">
        <p14:creationId xmlns:p14="http://schemas.microsoft.com/office/powerpoint/2010/main" val="2525420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00D1BD-0898-7BB0-FF8D-4DDCFBE3C140}"/>
              </a:ext>
            </a:extLst>
          </p:cNvPr>
          <p:cNvSpPr txBox="1"/>
          <p:nvPr/>
        </p:nvSpPr>
        <p:spPr>
          <a:xfrm>
            <a:off x="735427" y="710814"/>
            <a:ext cx="5736772" cy="461665"/>
          </a:xfrm>
          <a:prstGeom prst="rect">
            <a:avLst/>
          </a:prstGeom>
          <a:noFill/>
        </p:spPr>
        <p:txBody>
          <a:bodyPr wrap="square" rtlCol="0">
            <a:spAutoFit/>
          </a:bodyPr>
          <a:lstStyle/>
          <a:p>
            <a:r>
              <a:rPr lang="en-US" sz="2400" dirty="0"/>
              <a:t>S1 : r1(X),r2(Y),w1(X),r2(Y),w3(y),w1(X),r2(Y)</a:t>
            </a:r>
          </a:p>
        </p:txBody>
      </p:sp>
    </p:spTree>
    <p:extLst>
      <p:ext uri="{BB962C8B-B14F-4D97-AF65-F5344CB8AC3E}">
        <p14:creationId xmlns:p14="http://schemas.microsoft.com/office/powerpoint/2010/main" val="2351074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21463-2618-A083-CE09-FBC18F19AF36}"/>
              </a:ext>
            </a:extLst>
          </p:cNvPr>
          <p:cNvPicPr>
            <a:picLocks noChangeAspect="1"/>
          </p:cNvPicPr>
          <p:nvPr/>
        </p:nvPicPr>
        <p:blipFill>
          <a:blip r:embed="rId2"/>
          <a:stretch>
            <a:fillRect/>
          </a:stretch>
        </p:blipFill>
        <p:spPr>
          <a:xfrm>
            <a:off x="637456" y="631307"/>
            <a:ext cx="10307488" cy="914528"/>
          </a:xfrm>
          <a:prstGeom prst="rect">
            <a:avLst/>
          </a:prstGeom>
        </p:spPr>
      </p:pic>
    </p:spTree>
    <p:extLst>
      <p:ext uri="{BB962C8B-B14F-4D97-AF65-F5344CB8AC3E}">
        <p14:creationId xmlns:p14="http://schemas.microsoft.com/office/powerpoint/2010/main" val="3467499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592D31-D609-438C-3DBD-D0AACDE5BCB8}"/>
              </a:ext>
            </a:extLst>
          </p:cNvPr>
          <p:cNvSpPr txBox="1"/>
          <p:nvPr/>
        </p:nvSpPr>
        <p:spPr>
          <a:xfrm>
            <a:off x="1045026" y="979716"/>
            <a:ext cx="10776859" cy="1569660"/>
          </a:xfrm>
          <a:prstGeom prst="rect">
            <a:avLst/>
          </a:prstGeom>
          <a:noFill/>
        </p:spPr>
        <p:txBody>
          <a:bodyPr wrap="square" rtlCol="0">
            <a:spAutoFit/>
          </a:bodyPr>
          <a:lstStyle/>
          <a:p>
            <a:r>
              <a:rPr lang="en-US" sz="2400" dirty="0"/>
              <a:t> </a:t>
            </a:r>
          </a:p>
          <a:p>
            <a:endParaRPr lang="en-US" sz="2400" dirty="0"/>
          </a:p>
          <a:p>
            <a:r>
              <a:rPr lang="en-US" sz="2400" dirty="0"/>
              <a:t>For S2: T1         T2         T3  ( Equivalent serial schedule, so view serializable)</a:t>
            </a:r>
          </a:p>
          <a:p>
            <a:r>
              <a:rPr lang="en-US" sz="2400" dirty="0"/>
              <a:t>For S : T1         T2         T3          T4 ( equivalent serial schedule, , so view serializable) </a:t>
            </a:r>
          </a:p>
        </p:txBody>
      </p:sp>
      <p:cxnSp>
        <p:nvCxnSpPr>
          <p:cNvPr id="3" name="Straight Arrow Connector 2">
            <a:extLst>
              <a:ext uri="{FF2B5EF4-FFF2-40B4-BE49-F238E27FC236}">
                <a16:creationId xmlns:a16="http://schemas.microsoft.com/office/drawing/2014/main" id="{35114B56-F74C-F9C6-8E0A-B53D9AE6EB10}"/>
              </a:ext>
            </a:extLst>
          </p:cNvPr>
          <p:cNvCxnSpPr/>
          <p:nvPr/>
        </p:nvCxnSpPr>
        <p:spPr>
          <a:xfrm>
            <a:off x="2416629" y="1894114"/>
            <a:ext cx="4680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D715570F-8162-2570-6AAA-5C9D98AA22A4}"/>
              </a:ext>
            </a:extLst>
          </p:cNvPr>
          <p:cNvCxnSpPr/>
          <p:nvPr/>
        </p:nvCxnSpPr>
        <p:spPr>
          <a:xfrm>
            <a:off x="3341915" y="1904998"/>
            <a:ext cx="4680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65AD2FF2-D390-29E9-CB55-57F972FFE3DD}"/>
              </a:ext>
            </a:extLst>
          </p:cNvPr>
          <p:cNvCxnSpPr/>
          <p:nvPr/>
        </p:nvCxnSpPr>
        <p:spPr>
          <a:xfrm>
            <a:off x="2340428" y="2296886"/>
            <a:ext cx="4680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E25B5A3-5370-7BCD-7A5B-AC62E1065F62}"/>
              </a:ext>
            </a:extLst>
          </p:cNvPr>
          <p:cNvCxnSpPr/>
          <p:nvPr/>
        </p:nvCxnSpPr>
        <p:spPr>
          <a:xfrm>
            <a:off x="3254828" y="2296890"/>
            <a:ext cx="4680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53B41AA4-8BC4-850F-87D9-398B661EAE23}"/>
              </a:ext>
            </a:extLst>
          </p:cNvPr>
          <p:cNvCxnSpPr/>
          <p:nvPr/>
        </p:nvCxnSpPr>
        <p:spPr>
          <a:xfrm>
            <a:off x="4256314" y="2296891"/>
            <a:ext cx="4680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78D3C58-5AE9-4CE9-9C7B-4FC4F95B3756}"/>
              </a:ext>
            </a:extLst>
          </p:cNvPr>
          <p:cNvSpPr txBox="1"/>
          <p:nvPr/>
        </p:nvSpPr>
        <p:spPr>
          <a:xfrm>
            <a:off x="1045026" y="3290891"/>
            <a:ext cx="10003974" cy="830997"/>
          </a:xfrm>
          <a:prstGeom prst="rect">
            <a:avLst/>
          </a:prstGeom>
          <a:noFill/>
        </p:spPr>
        <p:txBody>
          <a:bodyPr wrap="square">
            <a:spAutoFit/>
          </a:bodyPr>
          <a:lstStyle/>
          <a:p>
            <a:r>
              <a:rPr lang="en-US" sz="2400" dirty="0"/>
              <a:t>S1  is Not view serializable. (T3 then T2 to preserve write read dependency in Y but T3 then T2 will change the initial read property of T2 for Y.</a:t>
            </a:r>
          </a:p>
        </p:txBody>
      </p:sp>
    </p:spTree>
    <p:extLst>
      <p:ext uri="{BB962C8B-B14F-4D97-AF65-F5344CB8AC3E}">
        <p14:creationId xmlns:p14="http://schemas.microsoft.com/office/powerpoint/2010/main" val="3698128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C2B4BE-F7A1-D65C-5319-D6B65D1BE527}"/>
              </a:ext>
            </a:extLst>
          </p:cNvPr>
          <p:cNvSpPr txBox="1"/>
          <p:nvPr/>
        </p:nvSpPr>
        <p:spPr>
          <a:xfrm>
            <a:off x="9644743" y="453176"/>
            <a:ext cx="2264229" cy="193899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Assume X=90, Y=90, N=3, M=2, then result of schedule S is X=89 and Y= 93</a:t>
            </a:r>
            <a:endParaRPr lang="en-US" sz="2400" dirty="0"/>
          </a:p>
        </p:txBody>
      </p:sp>
      <p:pic>
        <p:nvPicPr>
          <p:cNvPr id="6" name="Picture 5">
            <a:extLst>
              <a:ext uri="{FF2B5EF4-FFF2-40B4-BE49-F238E27FC236}">
                <a16:creationId xmlns:a16="http://schemas.microsoft.com/office/drawing/2014/main" id="{F19AA67E-9A52-8922-4E98-BA1B22B2CC34}"/>
              </a:ext>
            </a:extLst>
          </p:cNvPr>
          <p:cNvPicPr>
            <a:picLocks noChangeAspect="1"/>
          </p:cNvPicPr>
          <p:nvPr/>
        </p:nvPicPr>
        <p:blipFill>
          <a:blip r:embed="rId2"/>
          <a:stretch>
            <a:fillRect/>
          </a:stretch>
        </p:blipFill>
        <p:spPr>
          <a:xfrm>
            <a:off x="5384344" y="2752107"/>
            <a:ext cx="5956354" cy="3427451"/>
          </a:xfrm>
          <a:prstGeom prst="rect">
            <a:avLst/>
          </a:prstGeom>
        </p:spPr>
      </p:pic>
      <p:pic>
        <p:nvPicPr>
          <p:cNvPr id="8" name="Picture 7">
            <a:extLst>
              <a:ext uri="{FF2B5EF4-FFF2-40B4-BE49-F238E27FC236}">
                <a16:creationId xmlns:a16="http://schemas.microsoft.com/office/drawing/2014/main" id="{D911D00C-3167-FFC6-2BD0-92D361082389}"/>
              </a:ext>
            </a:extLst>
          </p:cNvPr>
          <p:cNvPicPr>
            <a:picLocks noChangeAspect="1"/>
          </p:cNvPicPr>
          <p:nvPr/>
        </p:nvPicPr>
        <p:blipFill>
          <a:blip r:embed="rId3"/>
          <a:stretch>
            <a:fillRect/>
          </a:stretch>
        </p:blipFill>
        <p:spPr>
          <a:xfrm>
            <a:off x="705957" y="1975822"/>
            <a:ext cx="3822499" cy="4463566"/>
          </a:xfrm>
          <a:prstGeom prst="rect">
            <a:avLst/>
          </a:prstGeom>
        </p:spPr>
      </p:pic>
      <p:pic>
        <p:nvPicPr>
          <p:cNvPr id="10" name="Picture 9">
            <a:extLst>
              <a:ext uri="{FF2B5EF4-FFF2-40B4-BE49-F238E27FC236}">
                <a16:creationId xmlns:a16="http://schemas.microsoft.com/office/drawing/2014/main" id="{3AC09341-A301-A0AB-A65C-26C4C033142E}"/>
              </a:ext>
            </a:extLst>
          </p:cNvPr>
          <p:cNvPicPr>
            <a:picLocks noChangeAspect="1"/>
          </p:cNvPicPr>
          <p:nvPr/>
        </p:nvPicPr>
        <p:blipFill>
          <a:blip r:embed="rId4"/>
          <a:stretch>
            <a:fillRect/>
          </a:stretch>
        </p:blipFill>
        <p:spPr>
          <a:xfrm>
            <a:off x="671026" y="453176"/>
            <a:ext cx="7691495" cy="1004168"/>
          </a:xfrm>
          <a:prstGeom prst="rect">
            <a:avLst/>
          </a:prstGeom>
        </p:spPr>
      </p:pic>
    </p:spTree>
    <p:extLst>
      <p:ext uri="{BB962C8B-B14F-4D97-AF65-F5344CB8AC3E}">
        <p14:creationId xmlns:p14="http://schemas.microsoft.com/office/powerpoint/2010/main" val="344764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5FD452-8F20-1B48-02CF-F29FA589F0CB}"/>
              </a:ext>
            </a:extLst>
          </p:cNvPr>
          <p:cNvSpPr txBox="1"/>
          <p:nvPr/>
        </p:nvSpPr>
        <p:spPr>
          <a:xfrm>
            <a:off x="887185" y="136887"/>
            <a:ext cx="10417629" cy="3785652"/>
          </a:xfrm>
          <a:prstGeom prst="rect">
            <a:avLst/>
          </a:prstGeom>
          <a:noFill/>
        </p:spPr>
        <p:txBody>
          <a:bodyPr wrap="square">
            <a:spAutoFit/>
          </a:bodyPr>
          <a:lstStyle/>
          <a:p>
            <a:pPr algn="l"/>
            <a:endParaRPr lang="en-US" sz="2400" b="0" i="0" u="none" strike="noStrike" baseline="0" dirty="0">
              <a:solidFill>
                <a:srgbClr val="000000"/>
              </a:solidFill>
              <a:latin typeface="Times New Roman" panose="02020603050405020304" pitchFamily="18" charset="0"/>
              <a:cs typeface="Times New Roman" panose="02020603050405020304" pitchFamily="18" charset="0"/>
            </a:endParaRPr>
          </a:p>
          <a:p>
            <a:r>
              <a:rPr lang="en-US" sz="2400" b="1" i="0" u="none" strike="noStrike" baseline="0" dirty="0">
                <a:latin typeface="Times New Roman" panose="02020603050405020304" pitchFamily="18" charset="0"/>
                <a:cs typeface="Times New Roman" panose="02020603050405020304" pitchFamily="18" charset="0"/>
              </a:rPr>
              <a:t>Serializability</a:t>
            </a:r>
            <a:r>
              <a:rPr lang="en-US" sz="2400" b="0" i="0" u="none" strike="noStrike" baseline="0" dirty="0">
                <a:latin typeface="Times New Roman" panose="02020603050405020304" pitchFamily="18" charset="0"/>
                <a:cs typeface="Times New Roman" panose="02020603050405020304" pitchFamily="18" charset="0"/>
              </a:rPr>
              <a:t> </a:t>
            </a:r>
          </a:p>
          <a:p>
            <a:endParaRPr lang="en-US" sz="2400" b="0" i="0" u="none" strike="noStrike" baseline="0" dirty="0">
              <a:latin typeface="Times New Roman" panose="02020603050405020304" pitchFamily="18" charset="0"/>
              <a:cs typeface="Times New Roman" panose="02020603050405020304" pitchFamily="18" charset="0"/>
            </a:endParaRPr>
          </a:p>
          <a:p>
            <a:r>
              <a:rPr lang="en-US" sz="2400" b="0" i="0" u="none" strike="noStrike" baseline="0" dirty="0">
                <a:latin typeface="Times New Roman" panose="02020603050405020304" pitchFamily="18" charset="0"/>
                <a:cs typeface="Times New Roman" panose="02020603050405020304" pitchFamily="18" charset="0"/>
              </a:rPr>
              <a:t>• Assumption: Every serial schedule is correct </a:t>
            </a:r>
          </a:p>
          <a:p>
            <a:endParaRPr lang="en-US" sz="2400" b="0" i="0" u="none" strike="noStrike" baseline="0" dirty="0">
              <a:latin typeface="Times New Roman" panose="02020603050405020304" pitchFamily="18" charset="0"/>
              <a:cs typeface="Times New Roman" panose="02020603050405020304" pitchFamily="18" charset="0"/>
            </a:endParaRPr>
          </a:p>
          <a:p>
            <a:r>
              <a:rPr lang="en-US" sz="2400" b="0" i="0" u="none" strike="noStrike" baseline="0" dirty="0">
                <a:latin typeface="Times New Roman" panose="02020603050405020304" pitchFamily="18" charset="0"/>
                <a:cs typeface="Times New Roman" panose="02020603050405020304" pitchFamily="18" charset="0"/>
              </a:rPr>
              <a:t>• Goal: Like to find </a:t>
            </a:r>
            <a:r>
              <a:rPr lang="en-US" sz="2400" b="0" i="1" u="none" strike="noStrike" baseline="0" dirty="0">
                <a:latin typeface="Times New Roman" panose="02020603050405020304" pitchFamily="18" charset="0"/>
                <a:cs typeface="Times New Roman" panose="02020603050405020304" pitchFamily="18" charset="0"/>
              </a:rPr>
              <a:t>non-serial </a:t>
            </a:r>
            <a:r>
              <a:rPr lang="en-US" sz="2400" b="0" i="0" u="none" strike="noStrike" baseline="0" dirty="0">
                <a:latin typeface="Times New Roman" panose="02020603050405020304" pitchFamily="18" charset="0"/>
                <a:cs typeface="Times New Roman" panose="02020603050405020304" pitchFamily="18" charset="0"/>
              </a:rPr>
              <a:t>schedules which are also correct </a:t>
            </a:r>
          </a:p>
          <a:p>
            <a:endParaRPr lang="en-US" sz="2400" b="0" i="0" u="none" strike="noStrike" baseline="0" dirty="0">
              <a:latin typeface="Times New Roman" panose="02020603050405020304" pitchFamily="18" charset="0"/>
              <a:cs typeface="Times New Roman" panose="02020603050405020304" pitchFamily="18" charset="0"/>
            </a:endParaRPr>
          </a:p>
          <a:p>
            <a:r>
              <a:rPr lang="en-US" sz="2400" b="0" i="0" u="none" strike="noStrike" baseline="0" dirty="0">
                <a:latin typeface="Times New Roman" panose="02020603050405020304" pitchFamily="18" charset="0"/>
                <a:cs typeface="Times New Roman" panose="02020603050405020304" pitchFamily="18" charset="0"/>
              </a:rPr>
              <a:t>• A schedule </a:t>
            </a:r>
            <a:r>
              <a:rPr lang="en-US" sz="2400" b="0" i="1" u="none" strike="noStrike" baseline="0" dirty="0">
                <a:latin typeface="Times New Roman" panose="02020603050405020304" pitchFamily="18" charset="0"/>
                <a:cs typeface="Times New Roman" panose="02020603050405020304" pitchFamily="18" charset="0"/>
              </a:rPr>
              <a:t>S </a:t>
            </a:r>
            <a:r>
              <a:rPr lang="en-US" sz="2400" b="0" i="0" u="none" strike="noStrike" baseline="0" dirty="0">
                <a:latin typeface="Times New Roman" panose="02020603050405020304" pitchFamily="18" charset="0"/>
                <a:cs typeface="Times New Roman" panose="02020603050405020304" pitchFamily="18" charset="0"/>
              </a:rPr>
              <a:t>of </a:t>
            </a:r>
            <a:r>
              <a:rPr lang="en-US" sz="2400" b="0" i="1" u="none" strike="noStrike" baseline="0" dirty="0">
                <a:latin typeface="Times New Roman" panose="02020603050405020304" pitchFamily="18" charset="0"/>
                <a:cs typeface="Times New Roman" panose="02020603050405020304" pitchFamily="18" charset="0"/>
              </a:rPr>
              <a:t>n </a:t>
            </a:r>
            <a:r>
              <a:rPr lang="en-US" sz="2400" b="0" i="0" u="none" strike="noStrike" baseline="0" dirty="0">
                <a:latin typeface="Times New Roman" panose="02020603050405020304" pitchFamily="18" charset="0"/>
                <a:cs typeface="Times New Roman" panose="02020603050405020304" pitchFamily="18" charset="0"/>
              </a:rPr>
              <a:t>transactions is serializable if it is equivalent to some serial schedule of the same </a:t>
            </a:r>
            <a:r>
              <a:rPr lang="en-US" sz="2400" b="0" i="1" u="none" strike="noStrike" baseline="0" dirty="0">
                <a:latin typeface="Times New Roman" panose="02020603050405020304" pitchFamily="18" charset="0"/>
                <a:cs typeface="Times New Roman" panose="02020603050405020304" pitchFamily="18" charset="0"/>
              </a:rPr>
              <a:t>n </a:t>
            </a:r>
            <a:r>
              <a:rPr lang="en-US" sz="2400" b="0" i="0" u="none" strike="noStrike" baseline="0" dirty="0">
                <a:latin typeface="Times New Roman" panose="02020603050405020304" pitchFamily="18" charset="0"/>
                <a:cs typeface="Times New Roman" panose="02020603050405020304" pitchFamily="18" charset="0"/>
              </a:rPr>
              <a:t>transactions.</a:t>
            </a:r>
          </a:p>
          <a:p>
            <a:endParaRPr lang="en-US" sz="2400" b="0" i="0" u="none" strike="noStrike" baseline="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877E8A3-6126-D99D-FB2C-3D705D0C3BC1}"/>
              </a:ext>
            </a:extLst>
          </p:cNvPr>
          <p:cNvSpPr txBox="1"/>
          <p:nvPr/>
        </p:nvSpPr>
        <p:spPr>
          <a:xfrm>
            <a:off x="887185" y="3922539"/>
            <a:ext cx="10765971" cy="461665"/>
          </a:xfrm>
          <a:prstGeom prst="rect">
            <a:avLst/>
          </a:prstGeom>
          <a:noFill/>
        </p:spPr>
        <p:txBody>
          <a:bodyPr wrap="square">
            <a:spAutoFit/>
          </a:bodyPr>
          <a:lstStyle/>
          <a:p>
            <a:pPr algn="l"/>
            <a:r>
              <a:rPr lang="en-US" sz="2400" b="0" i="1" u="none" strike="noStrike" baseline="0" dirty="0">
                <a:latin typeface="Times New Roman" panose="02020603050405020304" pitchFamily="18" charset="0"/>
                <a:cs typeface="Times New Roman" panose="02020603050405020304" pitchFamily="18" charset="0"/>
              </a:rPr>
              <a:t>n</a:t>
            </a:r>
            <a:r>
              <a:rPr lang="en-US" sz="2400" b="0" i="0" u="none" strike="noStrike" baseline="0" dirty="0">
                <a:latin typeface="Times New Roman" panose="02020603050405020304" pitchFamily="18" charset="0"/>
                <a:cs typeface="Times New Roman" panose="02020603050405020304" pitchFamily="18" charset="0"/>
              </a:rPr>
              <a:t>! possible serial schedules of </a:t>
            </a:r>
            <a:r>
              <a:rPr lang="en-US" sz="2400" b="0" i="1" u="none" strike="noStrike" baseline="0" dirty="0">
                <a:latin typeface="Times New Roman" panose="02020603050405020304" pitchFamily="18" charset="0"/>
                <a:cs typeface="Times New Roman" panose="02020603050405020304" pitchFamily="18" charset="0"/>
              </a:rPr>
              <a:t>n </a:t>
            </a:r>
            <a:r>
              <a:rPr lang="en-US" sz="2400" b="0" i="0" u="none" strike="noStrike" baseline="0" dirty="0">
                <a:latin typeface="Times New Roman" panose="02020603050405020304" pitchFamily="18" charset="0"/>
                <a:cs typeface="Times New Roman" panose="02020603050405020304" pitchFamily="18" charset="0"/>
              </a:rPr>
              <a:t>transactions.</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42B52B-037A-7CA4-CB09-09B0383449AC}"/>
              </a:ext>
            </a:extLst>
          </p:cNvPr>
          <p:cNvSpPr txBox="1"/>
          <p:nvPr/>
        </p:nvSpPr>
        <p:spPr>
          <a:xfrm>
            <a:off x="990599" y="5566120"/>
            <a:ext cx="10765971" cy="461665"/>
          </a:xfrm>
          <a:prstGeom prst="rect">
            <a:avLst/>
          </a:prstGeom>
          <a:noFill/>
        </p:spPr>
        <p:txBody>
          <a:bodyPr wrap="square">
            <a:spAutoFit/>
          </a:bodyPr>
          <a:lstStyle/>
          <a:p>
            <a:r>
              <a:rPr lang="en-US" sz="2400" i="1" dirty="0">
                <a:latin typeface="Times New Roman" panose="02020603050405020304" pitchFamily="18" charset="0"/>
                <a:cs typeface="Times New Roman" panose="02020603050405020304" pitchFamily="18" charset="0"/>
              </a:rPr>
              <a:t>Mainly we focus on conflict equivalent  and view equivalent schedules.</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E7E08FA-19A1-ABA3-DFC9-70B11304B645}"/>
              </a:ext>
            </a:extLst>
          </p:cNvPr>
          <p:cNvSpPr txBox="1"/>
          <p:nvPr/>
        </p:nvSpPr>
        <p:spPr>
          <a:xfrm>
            <a:off x="887185" y="4790496"/>
            <a:ext cx="6096000" cy="461665"/>
          </a:xfrm>
          <a:prstGeom prst="rect">
            <a:avLst/>
          </a:prstGeom>
          <a:noFill/>
        </p:spPr>
        <p:txBody>
          <a:bodyPr wrap="square">
            <a:spAutoFit/>
          </a:bodyPr>
          <a:lstStyle/>
          <a:p>
            <a:r>
              <a:rPr lang="en-US" sz="2400" b="0" i="0" u="none" strike="noStrike" baseline="0" dirty="0">
                <a:latin typeface="Times New Roman" panose="02020603050405020304" pitchFamily="18" charset="0"/>
                <a:cs typeface="Times New Roman" panose="02020603050405020304" pitchFamily="18" charset="0"/>
              </a:rPr>
              <a:t>• When are two schedules equivalent? </a:t>
            </a:r>
          </a:p>
        </p:txBody>
      </p:sp>
    </p:spTree>
    <p:extLst>
      <p:ext uri="{BB962C8B-B14F-4D97-AF65-F5344CB8AC3E}">
        <p14:creationId xmlns:p14="http://schemas.microsoft.com/office/powerpoint/2010/main" val="115972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E57A2-75BB-2C84-110F-14B7F8B6E5B1}"/>
              </a:ext>
            </a:extLst>
          </p:cNvPr>
          <p:cNvSpPr txBox="1"/>
          <p:nvPr/>
        </p:nvSpPr>
        <p:spPr>
          <a:xfrm>
            <a:off x="620484" y="17485"/>
            <a:ext cx="10798630" cy="2677656"/>
          </a:xfrm>
          <a:prstGeom prst="rect">
            <a:avLst/>
          </a:prstGeom>
          <a:noFill/>
        </p:spPr>
        <p:txBody>
          <a:bodyPr wrap="square">
            <a:spAutoFit/>
          </a:bodyPr>
          <a:lstStyle/>
          <a:p>
            <a:pPr algn="just"/>
            <a:endParaRPr lang="en-US" sz="24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r>
              <a:rPr lang="en-US" sz="2400" b="1" i="0" u="none" strike="noStrike" baseline="0" dirty="0">
                <a:latin typeface="Times New Roman" panose="02020603050405020304" pitchFamily="18" charset="0"/>
                <a:cs typeface="Times New Roman" panose="02020603050405020304" pitchFamily="18" charset="0"/>
              </a:rPr>
              <a:t>Result Equivalent Schedules </a:t>
            </a:r>
          </a:p>
          <a:p>
            <a:pPr algn="just"/>
            <a:endParaRPr lang="en-US" sz="2400" b="1" i="0" u="none" strike="noStrike" baseline="0" dirty="0">
              <a:latin typeface="Times New Roman" panose="02020603050405020304" pitchFamily="18" charset="0"/>
              <a:cs typeface="Times New Roman" panose="02020603050405020304" pitchFamily="18" charset="0"/>
            </a:endParaRPr>
          </a:p>
          <a:p>
            <a:pPr algn="just"/>
            <a:r>
              <a:rPr lang="en-US" sz="2400" b="0" i="0" u="none" strike="noStrike" baseline="0" dirty="0">
                <a:latin typeface="Times New Roman" panose="02020603050405020304" pitchFamily="18" charset="0"/>
                <a:cs typeface="Times New Roman" panose="02020603050405020304" pitchFamily="18" charset="0"/>
              </a:rPr>
              <a:t>• Two schedules are result equivalent if they produce the same final state of the database. </a:t>
            </a:r>
            <a:r>
              <a:rPr lang="en-US" sz="2400" b="0" i="0" dirty="0">
                <a:solidFill>
                  <a:srgbClr val="273239"/>
                </a:solidFill>
                <a:effectLst/>
                <a:latin typeface="Times New Roman" panose="02020603050405020304" pitchFamily="18" charset="0"/>
                <a:cs typeface="Times New Roman" panose="02020603050405020304" pitchFamily="18" charset="0"/>
              </a:rPr>
              <a:t>This type of equivalence is given the least importance as two schedules may produce the same result for some set of operations and different results for other sets.</a:t>
            </a:r>
            <a:endParaRPr lang="en-US" sz="2400" b="0" i="0" u="none" strike="noStrike" baseline="0" dirty="0">
              <a:latin typeface="Times New Roman" panose="02020603050405020304" pitchFamily="18" charset="0"/>
              <a:cs typeface="Times New Roman" panose="02020603050405020304" pitchFamily="18" charset="0"/>
            </a:endParaRPr>
          </a:p>
          <a:p>
            <a:pPr algn="just"/>
            <a:r>
              <a:rPr lang="en-US" sz="2400" b="0" i="0" u="none" strike="noStrike" baseline="0" dirty="0">
                <a:latin typeface="Times New Roman" panose="02020603050405020304" pitchFamily="18" charset="0"/>
                <a:cs typeface="Times New Roman" panose="02020603050405020304" pitchFamily="18" charset="0"/>
              </a:rPr>
              <a:t>• Problem: May produce same result by accident! </a:t>
            </a:r>
          </a:p>
        </p:txBody>
      </p:sp>
      <p:pic>
        <p:nvPicPr>
          <p:cNvPr id="5" name="Picture 4">
            <a:extLst>
              <a:ext uri="{FF2B5EF4-FFF2-40B4-BE49-F238E27FC236}">
                <a16:creationId xmlns:a16="http://schemas.microsoft.com/office/drawing/2014/main" id="{30E7CDA9-1A06-E24F-A232-35F1F84B5EE5}"/>
              </a:ext>
            </a:extLst>
          </p:cNvPr>
          <p:cNvPicPr>
            <a:picLocks noChangeAspect="1"/>
          </p:cNvPicPr>
          <p:nvPr/>
        </p:nvPicPr>
        <p:blipFill>
          <a:blip r:embed="rId2"/>
          <a:stretch>
            <a:fillRect/>
          </a:stretch>
        </p:blipFill>
        <p:spPr>
          <a:xfrm>
            <a:off x="3243336" y="2978524"/>
            <a:ext cx="5988358" cy="2368672"/>
          </a:xfrm>
          <a:prstGeom prst="rect">
            <a:avLst/>
          </a:prstGeom>
        </p:spPr>
      </p:pic>
      <p:sp>
        <p:nvSpPr>
          <p:cNvPr id="4" name="TextBox 3">
            <a:extLst>
              <a:ext uri="{FF2B5EF4-FFF2-40B4-BE49-F238E27FC236}">
                <a16:creationId xmlns:a16="http://schemas.microsoft.com/office/drawing/2014/main" id="{116B5A2B-F947-AD6B-B02C-117370627C67}"/>
              </a:ext>
            </a:extLst>
          </p:cNvPr>
          <p:cNvSpPr txBox="1"/>
          <p:nvPr/>
        </p:nvSpPr>
        <p:spPr>
          <a:xfrm>
            <a:off x="838199" y="5652351"/>
            <a:ext cx="8621487" cy="461665"/>
          </a:xfrm>
          <a:prstGeom prst="rect">
            <a:avLst/>
          </a:prstGeom>
          <a:noFill/>
        </p:spPr>
        <p:txBody>
          <a:bodyPr wrap="square">
            <a:spAutoFit/>
          </a:bodyPr>
          <a:lstStyle/>
          <a:p>
            <a:r>
              <a:rPr lang="en-US" sz="2400" b="0" i="0" u="none" strike="noStrike" baseline="0" dirty="0">
                <a:latin typeface="Times New Roman" panose="02020603050405020304" pitchFamily="18" charset="0"/>
                <a:cs typeface="Times New Roman" panose="02020603050405020304" pitchFamily="18" charset="0"/>
              </a:rPr>
              <a:t>Here in general S1 and S2 are not result equivalent schedules.</a:t>
            </a:r>
            <a:endParaRPr lang="en-US" sz="2400" dirty="0"/>
          </a:p>
        </p:txBody>
      </p:sp>
    </p:spTree>
    <p:extLst>
      <p:ext uri="{BB962C8B-B14F-4D97-AF65-F5344CB8AC3E}">
        <p14:creationId xmlns:p14="http://schemas.microsoft.com/office/powerpoint/2010/main" val="1198667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6A523-40BF-4375-7981-B2A96A64D186}"/>
              </a:ext>
            </a:extLst>
          </p:cNvPr>
          <p:cNvSpPr txBox="1"/>
          <p:nvPr/>
        </p:nvSpPr>
        <p:spPr>
          <a:xfrm>
            <a:off x="2862943" y="457200"/>
            <a:ext cx="57803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These two schedules that are result equivalent</a:t>
            </a:r>
          </a:p>
        </p:txBody>
      </p:sp>
      <p:pic>
        <p:nvPicPr>
          <p:cNvPr id="9" name="Picture 8">
            <a:extLst>
              <a:ext uri="{FF2B5EF4-FFF2-40B4-BE49-F238E27FC236}">
                <a16:creationId xmlns:a16="http://schemas.microsoft.com/office/drawing/2014/main" id="{AD68BDC6-AECB-2822-4AA1-5EC376EC779D}"/>
              </a:ext>
            </a:extLst>
          </p:cNvPr>
          <p:cNvPicPr>
            <a:picLocks noChangeAspect="1"/>
          </p:cNvPicPr>
          <p:nvPr/>
        </p:nvPicPr>
        <p:blipFill>
          <a:blip r:embed="rId2"/>
          <a:stretch>
            <a:fillRect/>
          </a:stretch>
        </p:blipFill>
        <p:spPr>
          <a:xfrm>
            <a:off x="6742699" y="1382226"/>
            <a:ext cx="2738759" cy="3904390"/>
          </a:xfrm>
          <a:prstGeom prst="rect">
            <a:avLst/>
          </a:prstGeom>
        </p:spPr>
      </p:pic>
      <p:pic>
        <p:nvPicPr>
          <p:cNvPr id="11" name="Picture 10">
            <a:extLst>
              <a:ext uri="{FF2B5EF4-FFF2-40B4-BE49-F238E27FC236}">
                <a16:creationId xmlns:a16="http://schemas.microsoft.com/office/drawing/2014/main" id="{24A73AF6-9EED-6704-DBB0-3D1A066FF7E5}"/>
              </a:ext>
            </a:extLst>
          </p:cNvPr>
          <p:cNvPicPr>
            <a:picLocks noChangeAspect="1"/>
          </p:cNvPicPr>
          <p:nvPr/>
        </p:nvPicPr>
        <p:blipFill>
          <a:blip r:embed="rId3"/>
          <a:stretch>
            <a:fillRect/>
          </a:stretch>
        </p:blipFill>
        <p:spPr>
          <a:xfrm>
            <a:off x="2043289" y="1235005"/>
            <a:ext cx="3018568" cy="4117982"/>
          </a:xfrm>
          <a:prstGeom prst="rect">
            <a:avLst/>
          </a:prstGeom>
        </p:spPr>
      </p:pic>
    </p:spTree>
    <p:extLst>
      <p:ext uri="{BB962C8B-B14F-4D97-AF65-F5344CB8AC3E}">
        <p14:creationId xmlns:p14="http://schemas.microsoft.com/office/powerpoint/2010/main" val="148303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14C051-8425-C043-CF08-7031B73F3635}"/>
              </a:ext>
            </a:extLst>
          </p:cNvPr>
          <p:cNvSpPr txBox="1"/>
          <p:nvPr/>
        </p:nvSpPr>
        <p:spPr>
          <a:xfrm>
            <a:off x="511628" y="148304"/>
            <a:ext cx="11049001" cy="6370975"/>
          </a:xfrm>
          <a:prstGeom prst="rect">
            <a:avLst/>
          </a:prstGeom>
          <a:noFill/>
        </p:spPr>
        <p:txBody>
          <a:bodyPr wrap="square">
            <a:spAutoFit/>
          </a:bodyPr>
          <a:lstStyle/>
          <a:p>
            <a:pPr algn="just"/>
            <a:endParaRPr lang="en-US" sz="24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r>
              <a:rPr lang="en-US" sz="2400" b="1" i="0" u="none" strike="noStrike" baseline="0" dirty="0">
                <a:latin typeface="Times New Roman" panose="02020603050405020304" pitchFamily="18" charset="0"/>
                <a:cs typeface="Times New Roman" panose="02020603050405020304" pitchFamily="18" charset="0"/>
              </a:rPr>
              <a:t>Conflict Equivalent Schedules </a:t>
            </a:r>
          </a:p>
          <a:p>
            <a:pPr algn="just"/>
            <a:endParaRPr lang="en-US" sz="2400" b="1" i="0" u="none" strike="noStrike" baseline="0" dirty="0">
              <a:latin typeface="Times New Roman" panose="02020603050405020304" pitchFamily="18" charset="0"/>
              <a:cs typeface="Times New Roman" panose="02020603050405020304" pitchFamily="18" charset="0"/>
            </a:endParaRPr>
          </a:p>
          <a:p>
            <a:pPr algn="just"/>
            <a:r>
              <a:rPr lang="en-US" sz="2400" b="0" i="0" u="none" strike="noStrike" baseline="0" dirty="0">
                <a:latin typeface="Times New Roman" panose="02020603050405020304" pitchFamily="18" charset="0"/>
                <a:cs typeface="Times New Roman" panose="02020603050405020304" pitchFamily="18" charset="0"/>
              </a:rPr>
              <a:t>• Two schedules are said to be conflict equivalent if the order of any two conflicting operations is the same in both schedules. </a:t>
            </a:r>
          </a:p>
          <a:p>
            <a:pPr algn="just"/>
            <a:endParaRPr lang="en-US" sz="2400" b="0" i="0" u="none" strike="noStrike" baseline="0" dirty="0">
              <a:latin typeface="Times New Roman" panose="02020603050405020304" pitchFamily="18" charset="0"/>
              <a:cs typeface="Times New Roman" panose="02020603050405020304" pitchFamily="18" charset="0"/>
            </a:endParaRPr>
          </a:p>
          <a:p>
            <a:pPr algn="just"/>
            <a:r>
              <a:rPr lang="en-US" sz="2400" b="0" i="0" u="none" strike="noStrike" baseline="0" dirty="0">
                <a:latin typeface="Times New Roman" panose="02020603050405020304" pitchFamily="18" charset="0"/>
                <a:cs typeface="Times New Roman" panose="02020603050405020304" pitchFamily="18" charset="0"/>
              </a:rPr>
              <a:t>• If two conflicting operations are applied in </a:t>
            </a:r>
            <a:r>
              <a:rPr lang="en-US" sz="2400" b="0" i="1" u="none" strike="noStrike" baseline="0" dirty="0">
                <a:latin typeface="Times New Roman" panose="02020603050405020304" pitchFamily="18" charset="0"/>
                <a:cs typeface="Times New Roman" panose="02020603050405020304" pitchFamily="18" charset="0"/>
              </a:rPr>
              <a:t>different orders </a:t>
            </a:r>
            <a:r>
              <a:rPr lang="en-US" sz="2400" b="0" i="0" u="none" strike="noStrike" baseline="0" dirty="0">
                <a:latin typeface="Times New Roman" panose="02020603050405020304" pitchFamily="18" charset="0"/>
                <a:cs typeface="Times New Roman" panose="02020603050405020304" pitchFamily="18" charset="0"/>
              </a:rPr>
              <a:t>in two schedules, the effect can be different on the database or on other transactions in the schedule, and hence the schedules are not conflict equivalent. </a:t>
            </a:r>
          </a:p>
          <a:p>
            <a:pPr algn="just"/>
            <a:endParaRPr lang="en-US" sz="2400" b="0" i="0" u="none" strike="noStrike" baseline="0" dirty="0">
              <a:latin typeface="Times New Roman" panose="02020603050405020304" pitchFamily="18" charset="0"/>
              <a:cs typeface="Times New Roman" panose="02020603050405020304" pitchFamily="18" charset="0"/>
            </a:endParaRPr>
          </a:p>
          <a:p>
            <a:pPr algn="just"/>
            <a:r>
              <a:rPr lang="en-US" sz="2400" b="0" i="0" u="none" strike="noStrike" baseline="0" dirty="0">
                <a:latin typeface="Times New Roman" panose="02020603050405020304" pitchFamily="18" charset="0"/>
                <a:cs typeface="Times New Roman" panose="02020603050405020304" pitchFamily="18" charset="0"/>
              </a:rPr>
              <a:t>• For </a:t>
            </a:r>
            <a:r>
              <a:rPr lang="en-US" sz="2400" b="0" i="0" u="none" strike="noStrike" baseline="0" dirty="0" err="1">
                <a:latin typeface="Times New Roman" panose="02020603050405020304" pitchFamily="18" charset="0"/>
                <a:cs typeface="Times New Roman" panose="02020603050405020304" pitchFamily="18" charset="0"/>
              </a:rPr>
              <a:t>eg</a:t>
            </a:r>
            <a:r>
              <a:rPr lang="en-US" sz="2400" b="0" i="0" u="none" strike="noStrike" baseline="0" dirty="0">
                <a:latin typeface="Times New Roman" panose="02020603050405020304" pitchFamily="18" charset="0"/>
                <a:cs typeface="Times New Roman" panose="02020603050405020304" pitchFamily="18" charset="0"/>
              </a:rPr>
              <a:t> if a read and write operation occur in the order r1(X),w2(X) in schedule S1 and in the reverse order w2(x),r1(x) in schedule S2 the r1(x) can be different in the two schedules. </a:t>
            </a:r>
          </a:p>
          <a:p>
            <a:pPr algn="just"/>
            <a:endParaRPr lang="en-US" sz="2400" dirty="0">
              <a:latin typeface="Times New Roman" panose="02020603050405020304" pitchFamily="18" charset="0"/>
              <a:cs typeface="Times New Roman" panose="02020603050405020304" pitchFamily="18" charset="0"/>
            </a:endParaRPr>
          </a:p>
          <a:p>
            <a:pPr algn="just"/>
            <a:r>
              <a:rPr lang="en-US" sz="2400" b="0" i="0" u="none" strike="noStrike" baseline="0" dirty="0">
                <a:latin typeface="Times New Roman" panose="02020603050405020304" pitchFamily="18" charset="0"/>
                <a:cs typeface="Times New Roman" panose="02020603050405020304" pitchFamily="18" charset="0"/>
              </a:rPr>
              <a:t>Similarly, if two write operations occur in the order w1(x),w2(x) in s1 and in the reverse order w2(x),w1(x) in s2 The next r(x) operation in two schedules will read different values or the final value of item X in the database will be different. </a:t>
            </a:r>
          </a:p>
        </p:txBody>
      </p:sp>
    </p:spTree>
    <p:extLst>
      <p:ext uri="{BB962C8B-B14F-4D97-AF65-F5344CB8AC3E}">
        <p14:creationId xmlns:p14="http://schemas.microsoft.com/office/powerpoint/2010/main" val="262884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B5A652-AC19-689C-73EF-8BFCE020D0CE}"/>
              </a:ext>
            </a:extLst>
          </p:cNvPr>
          <p:cNvSpPr txBox="1"/>
          <p:nvPr/>
        </p:nvSpPr>
        <p:spPr>
          <a:xfrm>
            <a:off x="370114" y="766925"/>
            <a:ext cx="11451772" cy="4001095"/>
          </a:xfrm>
          <a:prstGeom prst="rect">
            <a:avLst/>
          </a:prstGeom>
          <a:noFill/>
        </p:spPr>
        <p:txBody>
          <a:bodyPr wrap="square">
            <a:spAutoFit/>
          </a:bodyPr>
          <a:lstStyle/>
          <a:p>
            <a:pPr algn="l"/>
            <a:endParaRPr lang="en-US" sz="1400" b="0" i="0" u="none" strike="noStrike" baseline="0" dirty="0">
              <a:solidFill>
                <a:srgbClr val="000000"/>
              </a:solidFill>
              <a:latin typeface="Times New Roman" panose="02020603050405020304" pitchFamily="18" charset="0"/>
            </a:endParaRPr>
          </a:p>
          <a:p>
            <a:r>
              <a:rPr lang="en-US" sz="2400" b="0" i="0" u="none" strike="noStrike" baseline="0" dirty="0">
                <a:latin typeface="Times New Roman" panose="02020603050405020304" pitchFamily="18" charset="0"/>
              </a:rPr>
              <a:t>Schedule A</a:t>
            </a:r>
          </a:p>
          <a:p>
            <a:r>
              <a:rPr lang="en-US" sz="2400" b="0" i="0" u="none" strike="noStrike" baseline="0" dirty="0">
                <a:latin typeface="Times New Roman" panose="02020603050405020304" pitchFamily="18" charset="0"/>
              </a:rPr>
              <a:t> r1(x);w1(x);r2(x);w2(x);r1(y);w1(y);</a:t>
            </a:r>
            <a:endParaRPr lang="en-US" sz="2400" dirty="0">
              <a:latin typeface="Times New Roman" panose="02020603050405020304" pitchFamily="18" charset="0"/>
            </a:endParaRPr>
          </a:p>
          <a:p>
            <a:endParaRPr lang="en-US" sz="2400" b="0" i="0" u="none" strike="noStrike" baseline="0" dirty="0">
              <a:latin typeface="Times New Roman" panose="02020603050405020304" pitchFamily="18" charset="0"/>
            </a:endParaRPr>
          </a:p>
          <a:p>
            <a:r>
              <a:rPr lang="en-US" sz="2400" b="0" i="0" u="none" strike="noStrike" baseline="0" dirty="0">
                <a:latin typeface="Times New Roman" panose="02020603050405020304" pitchFamily="18" charset="0"/>
              </a:rPr>
              <a:t>Schedule B</a:t>
            </a:r>
          </a:p>
          <a:p>
            <a:r>
              <a:rPr lang="en-US" sz="2400" b="0" i="0" u="none" strike="noStrike" baseline="0" dirty="0">
                <a:latin typeface="Times New Roman" panose="02020603050405020304" pitchFamily="18" charset="0"/>
              </a:rPr>
              <a:t> r1(x);w1(x); r1(y);w1(y); r2(x);w2(x);</a:t>
            </a:r>
          </a:p>
          <a:p>
            <a:endParaRPr lang="en-US" sz="2400" dirty="0">
              <a:latin typeface="Times New Roman" panose="02020603050405020304" pitchFamily="18" charset="0"/>
            </a:endParaRPr>
          </a:p>
          <a:p>
            <a:r>
              <a:rPr lang="en-US" sz="2400" b="0" i="0" u="none" strike="noStrike" baseline="0" dirty="0">
                <a:latin typeface="Times New Roman" panose="02020603050405020304" pitchFamily="18" charset="0"/>
              </a:rPr>
              <a:t>In this Schedule B r1(y)and w1(y) do not conflict with r2(x) and w2(x), since they access different data items. So we can move r2(x);w2(x) before r1(y);w1(y).</a:t>
            </a:r>
          </a:p>
          <a:p>
            <a:endParaRPr lang="en-US" sz="2400" dirty="0">
              <a:latin typeface="Times New Roman" panose="02020603050405020304" pitchFamily="18" charset="0"/>
            </a:endParaRPr>
          </a:p>
          <a:p>
            <a:r>
              <a:rPr lang="en-US" sz="2400" b="0" i="0" u="none" strike="noStrike" baseline="0" dirty="0">
                <a:latin typeface="Times New Roman" panose="02020603050405020304" pitchFamily="18" charset="0"/>
              </a:rPr>
              <a:t>Now both schedules are equivalent. </a:t>
            </a:r>
            <a:endParaRPr lang="en-US" sz="2400" dirty="0"/>
          </a:p>
        </p:txBody>
      </p:sp>
      <p:sp>
        <p:nvSpPr>
          <p:cNvPr id="9" name="TextBox 8">
            <a:extLst>
              <a:ext uri="{FF2B5EF4-FFF2-40B4-BE49-F238E27FC236}">
                <a16:creationId xmlns:a16="http://schemas.microsoft.com/office/drawing/2014/main" id="{7FF4E379-3BB7-19F5-49A2-50CEA7DC9687}"/>
              </a:ext>
            </a:extLst>
          </p:cNvPr>
          <p:cNvSpPr txBox="1"/>
          <p:nvPr/>
        </p:nvSpPr>
        <p:spPr>
          <a:xfrm>
            <a:off x="5018316" y="4985734"/>
            <a:ext cx="7086599" cy="1631216"/>
          </a:xfrm>
          <a:prstGeom prst="rect">
            <a:avLst/>
          </a:prstGeom>
          <a:noFill/>
        </p:spPr>
        <p:txBody>
          <a:bodyPr wrap="square">
            <a:spAutoFit/>
          </a:bodyPr>
          <a:lstStyle/>
          <a:p>
            <a:pPr algn="just"/>
            <a:r>
              <a:rPr lang="en-US" sz="2000" dirty="0">
                <a:solidFill>
                  <a:srgbClr val="FF0000"/>
                </a:solidFill>
                <a:latin typeface="Times New Roman" panose="02020603050405020304" pitchFamily="18" charset="0"/>
                <a:cs typeface="Times New Roman" panose="02020603050405020304" pitchFamily="18" charset="0"/>
              </a:rPr>
              <a:t>Conflict serializable: A schedule S is said to be conflict serializable if it is conflict equivalent to some serial schedule S’.</a:t>
            </a:r>
            <a:r>
              <a:rPr lang="en-US" sz="2000" dirty="0">
                <a:latin typeface="Times New Roman" panose="02020603050405020304" pitchFamily="18" charset="0"/>
                <a:cs typeface="Times New Roman" panose="02020603050405020304" pitchFamily="18" charset="0"/>
              </a:rPr>
              <a:t> This ensures that the outcome of the concurrent transactions is equivalent to executing the transactions in a sequential order. Conflict-serializability is a strong criterion for concurrency control.</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950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1140</Words>
  <Application>Microsoft Office PowerPoint</Application>
  <PresentationFormat>Widescreen</PresentationFormat>
  <Paragraphs>88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Nunito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Prajeesh A V</dc:creator>
  <cp:lastModifiedBy>Prajeesh A V</cp:lastModifiedBy>
  <cp:revision>14</cp:revision>
  <dcterms:created xsi:type="dcterms:W3CDTF">2024-09-24T09:00:47Z</dcterms:created>
  <dcterms:modified xsi:type="dcterms:W3CDTF">2024-09-30T10:24:24Z</dcterms:modified>
</cp:coreProperties>
</file>